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8" r:id="rId5"/>
    <p:sldId id="269" r:id="rId6"/>
    <p:sldId id="272" r:id="rId7"/>
    <p:sldId id="270" r:id="rId8"/>
    <p:sldId id="271" r:id="rId9"/>
    <p:sldId id="260" r:id="rId10"/>
    <p:sldId id="261" r:id="rId11"/>
    <p:sldId id="267" r:id="rId12"/>
    <p:sldId id="262" r:id="rId13"/>
    <p:sldId id="263" r:id="rId14"/>
    <p:sldId id="264" r:id="rId15"/>
    <p:sldId id="265" r:id="rId16"/>
    <p:sldId id="266" r:id="rId17"/>
    <p:sldId id="257"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90C"/>
    <a:srgbClr val="F04623"/>
    <a:srgbClr val="3DBFD5"/>
    <a:srgbClr val="2E3191"/>
    <a:srgbClr val="00A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5" d="100"/>
          <a:sy n="65" d="100"/>
        </p:scale>
        <p:origin x="1914"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46E7EA8-FA35-4BE7-88DC-93F40B09107E}" type="datetimeFigureOut">
              <a:rPr lang="fr-FR" smtClean="0"/>
              <a:t>07/12/2020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216144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46E7EA8-FA35-4BE7-88DC-93F40B09107E}" type="datetimeFigureOut">
              <a:rPr lang="fr-FR" smtClean="0"/>
              <a:t>07/12/2020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168551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46E7EA8-FA35-4BE7-88DC-93F40B09107E}" type="datetimeFigureOut">
              <a:rPr lang="fr-FR" smtClean="0"/>
              <a:t>07/12/2020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124978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46E7EA8-FA35-4BE7-88DC-93F40B09107E}" type="datetimeFigureOut">
              <a:rPr lang="fr-FR" smtClean="0"/>
              <a:t>07/12/2020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413363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46E7EA8-FA35-4BE7-88DC-93F40B09107E}" type="datetimeFigureOut">
              <a:rPr lang="fr-FR" smtClean="0"/>
              <a:t>07/12/2020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266131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46E7EA8-FA35-4BE7-88DC-93F40B09107E}" type="datetimeFigureOut">
              <a:rPr lang="fr-FR" smtClean="0"/>
              <a:t>07/12/2020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125774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46E7EA8-FA35-4BE7-88DC-93F40B09107E}" type="datetimeFigureOut">
              <a:rPr lang="fr-FR" smtClean="0"/>
              <a:t>07/12/2020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19930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46E7EA8-FA35-4BE7-88DC-93F40B09107E}" type="datetimeFigureOut">
              <a:rPr lang="fr-FR" smtClean="0"/>
              <a:t>07/12/2020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49686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E7EA8-FA35-4BE7-88DC-93F40B09107E}" type="datetimeFigureOut">
              <a:rPr lang="fr-FR" smtClean="0"/>
              <a:t>07/12/2020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264469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E7EA8-FA35-4BE7-88DC-93F40B09107E}" type="datetimeFigureOut">
              <a:rPr lang="fr-FR" smtClean="0"/>
              <a:t>07/12/2020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163995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E7EA8-FA35-4BE7-88DC-93F40B09107E}" type="datetimeFigureOut">
              <a:rPr lang="fr-FR" smtClean="0"/>
              <a:t>07/12/2020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4FA96D1-6D29-42F5-AEC2-79A7EB734FC0}" type="slidenum">
              <a:rPr lang="fr-FR" smtClean="0"/>
              <a:t>‹N°›</a:t>
            </a:fld>
            <a:endParaRPr lang="fr-FR"/>
          </a:p>
        </p:txBody>
      </p:sp>
    </p:spTree>
    <p:extLst>
      <p:ext uri="{BB962C8B-B14F-4D97-AF65-F5344CB8AC3E}">
        <p14:creationId xmlns:p14="http://schemas.microsoft.com/office/powerpoint/2010/main" val="68089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46E7EA8-FA35-4BE7-88DC-93F40B09107E}" type="datetimeFigureOut">
              <a:rPr lang="fr-FR" smtClean="0"/>
              <a:t>07/12/2020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4FA96D1-6D29-42F5-AEC2-79A7EB734FC0}" type="slidenum">
              <a:rPr lang="fr-FR" smtClean="0"/>
              <a:t>‹N°›</a:t>
            </a:fld>
            <a:endParaRPr lang="fr-FR"/>
          </a:p>
        </p:txBody>
      </p:sp>
    </p:spTree>
    <p:extLst>
      <p:ext uri="{BB962C8B-B14F-4D97-AF65-F5344CB8AC3E}">
        <p14:creationId xmlns:p14="http://schemas.microsoft.com/office/powerpoint/2010/main" val="4172251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ugsel.paca@gmail.com?subject=Contact%20formation%20formateur%20APS"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ugsel.paca@gmail.com?subject=Contact%20formation%20formateur%20APS" TargetMode="Externa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urlz.fr/80xt" TargetMode="External"/><Relationship Id="rId4" Type="http://schemas.openxmlformats.org/officeDocument/2006/relationships/hyperlink" Target="mailto:ugsel.paca@gmail.com?subject=Contact%20formation%20formateur%20APS"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ugsel.paca@gmail.com?subject=Contact%20formation%20formateur%20APS" TargetMode="External"/><Relationship Id="rId5" Type="http://schemas.openxmlformats.org/officeDocument/2006/relationships/image" Target="../media/image5.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ugsel.paca@gmail.com?subject=Contact%20formation%20formateur%20APS" TargetMode="Externa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ugsel.paca@gmail.com?subject=Contact%20formation%20formateur%20APS" TargetMode="External"/><Relationship Id="rId5" Type="http://schemas.openxmlformats.org/officeDocument/2006/relationships/image" Target="../media/image17.png"/><Relationship Id="rId4" Type="http://schemas.openxmlformats.org/officeDocument/2006/relationships/hyperlink" Target="http://urlz.fr/60E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xml"/><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slide" Target="slide9.xml"/><Relationship Id="rId10" Type="http://schemas.openxmlformats.org/officeDocument/2006/relationships/image" Target="../media/image5.png"/><Relationship Id="rId4" Type="http://schemas.openxmlformats.org/officeDocument/2006/relationships/slide" Target="slide3.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xm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6.png"/><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vimeo.com/showcase/5049609/video/237738318" TargetMode="External"/><Relationship Id="rId13" Type="http://schemas.openxmlformats.org/officeDocument/2006/relationships/image" Target="../media/image14.png"/><Relationship Id="rId3" Type="http://schemas.openxmlformats.org/officeDocument/2006/relationships/slide" Target="slide4.xml"/><Relationship Id="rId7" Type="http://schemas.openxmlformats.org/officeDocument/2006/relationships/image" Target="../media/image11.png"/><Relationship Id="rId12" Type="http://schemas.openxmlformats.org/officeDocument/2006/relationships/hyperlink" Target="https://vimeo.com/showcase/5049609/video/191790976" TargetMode="External"/><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hyperlink" Target="https://vimeo.com/showcase/5049609/video/191791114" TargetMode="External"/><Relationship Id="rId1" Type="http://schemas.openxmlformats.org/officeDocument/2006/relationships/slideLayout" Target="../slideLayouts/slideLayout1.xml"/><Relationship Id="rId6" Type="http://schemas.openxmlformats.org/officeDocument/2006/relationships/hyperlink" Target="https://vimeo.com/showcase/5049609/video/237735857" TargetMode="Externa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hyperlink" Target="https://vimeo.com/showcase/5049609/video/191791147" TargetMode="External"/><Relationship Id="rId4" Type="http://schemas.openxmlformats.org/officeDocument/2006/relationships/hyperlink" Target="https://vimeo.com/showcase/5049609/video/191791655" TargetMode="External"/><Relationship Id="rId9" Type="http://schemas.openxmlformats.org/officeDocument/2006/relationships/image" Target="../media/image12.png"/><Relationship Id="rId14" Type="http://schemas.openxmlformats.org/officeDocument/2006/relationships/hyperlink" Target="https://vimeo.com/showcase/5049609/video/237741956"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ugsel.paca@gmail.com?subject=Contact%20formation%20formateur%20APS" TargetMode="External"/><Relationship Id="rId5" Type="http://schemas.openxmlformats.org/officeDocument/2006/relationships/slide" Target="slide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5" name="Sous-titre 4">
            <a:extLst>
              <a:ext uri="{FF2B5EF4-FFF2-40B4-BE49-F238E27FC236}">
                <a16:creationId xmlns:a16="http://schemas.microsoft.com/office/drawing/2014/main" id="{157F98AE-9932-49EA-866B-C9A75EBC84E1}"/>
              </a:ext>
            </a:extLst>
          </p:cNvPr>
          <p:cNvSpPr txBox="1">
            <a:spLocks/>
          </p:cNvSpPr>
          <p:nvPr/>
        </p:nvSpPr>
        <p:spPr>
          <a:xfrm>
            <a:off x="0" y="2893145"/>
            <a:ext cx="6857999" cy="948810"/>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politique de formation de l’UGSEL en 1</a:t>
            </a:r>
            <a:r>
              <a:rPr lang="fr-FR" sz="1600" b="1" baseline="30000" dirty="0">
                <a:solidFill>
                  <a:srgbClr val="2E3191"/>
                </a:solidFill>
              </a:rPr>
              <a:t>ers</a:t>
            </a:r>
            <a:r>
              <a:rPr lang="fr-FR" sz="1600" b="1" dirty="0">
                <a:solidFill>
                  <a:srgbClr val="2E3191"/>
                </a:solidFill>
              </a:rPr>
              <a:t> secours :</a:t>
            </a:r>
          </a:p>
          <a:p>
            <a:pPr algn="just"/>
            <a:r>
              <a:rPr lang="fr-FR" sz="1400" dirty="0">
                <a:solidFill>
                  <a:srgbClr val="000000"/>
                </a:solidFill>
              </a:rPr>
              <a:t>Pour répondre à cette volonté institutionnelle, l’UGSEL a mis en place un continuum de formation aux gestes de 1</a:t>
            </a:r>
            <a:r>
              <a:rPr lang="fr-FR" sz="1400" baseline="30000" dirty="0">
                <a:solidFill>
                  <a:srgbClr val="000000"/>
                </a:solidFill>
              </a:rPr>
              <a:t>ers</a:t>
            </a:r>
            <a:r>
              <a:rPr lang="fr-FR" sz="1400" dirty="0">
                <a:solidFill>
                  <a:srgbClr val="000000"/>
                </a:solidFill>
              </a:rPr>
              <a:t> secours tout au long de la scolarité des élèves du 1</a:t>
            </a:r>
            <a:r>
              <a:rPr lang="fr-FR" sz="1400" baseline="30000" dirty="0">
                <a:solidFill>
                  <a:srgbClr val="000000"/>
                </a:solidFill>
              </a:rPr>
              <a:t>er</a:t>
            </a:r>
            <a:r>
              <a:rPr lang="fr-FR" sz="1400" dirty="0">
                <a:solidFill>
                  <a:srgbClr val="000000"/>
                </a:solidFill>
              </a:rPr>
              <a:t> et 2</a:t>
            </a:r>
            <a:r>
              <a:rPr lang="fr-FR" sz="1400" baseline="30000" dirty="0">
                <a:solidFill>
                  <a:srgbClr val="000000"/>
                </a:solidFill>
              </a:rPr>
              <a:t>nd</a:t>
            </a:r>
            <a:r>
              <a:rPr lang="fr-FR" sz="1400" dirty="0">
                <a:solidFill>
                  <a:srgbClr val="000000"/>
                </a:solidFill>
              </a:rPr>
              <a:t> degré :</a:t>
            </a:r>
            <a:endParaRPr lang="fr-FR" sz="1400" dirty="0"/>
          </a:p>
        </p:txBody>
      </p:sp>
      <p:pic>
        <p:nvPicPr>
          <p:cNvPr id="6" name="Image 5">
            <a:extLst>
              <a:ext uri="{FF2B5EF4-FFF2-40B4-BE49-F238E27FC236}">
                <a16:creationId xmlns:a16="http://schemas.microsoft.com/office/drawing/2014/main" id="{1B48F828-21F9-498F-91AB-A1E32360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76"/>
            <a:ext cx="6858000" cy="5974724"/>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6"/>
            <a:ext cx="6857999" cy="1751367"/>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Bulletin officiel n°30 du 25/08/2016 :</a:t>
            </a:r>
          </a:p>
          <a:p>
            <a:pPr algn="just"/>
            <a:r>
              <a:rPr lang="fr-FR" sz="1400" i="1" dirty="0">
                <a:solidFill>
                  <a:srgbClr val="000000"/>
                </a:solidFill>
                <a:ea typeface="Times New Roman" panose="02020603050405020304" pitchFamily="18" charset="0"/>
              </a:rPr>
              <a:t>"Dans un contexte de menace plus élevée, la promotion de la culture de la sécurité civile et l'éducation à la responsabilité constituent des mesures indispensables pour mieux anticiper une éventuelle crise et pour améliorer les capacités de réaction de la communauté éducative en cas de survenue d'une crise. La formation aux premiers secours et la sensibilisation aux gestes qui sauvent, qui sont renforcées à partir de la rentrée 2016, visent donc à donner aux élèves les moyens d'être des acteurs à part entière de la sécurité des écoles et établissements scolaires."</a:t>
            </a:r>
            <a:endParaRPr lang="fr-FR" sz="1400" i="1" dirty="0"/>
          </a:p>
        </p:txBody>
      </p:sp>
      <p:sp>
        <p:nvSpPr>
          <p:cNvPr id="10" name="Flèche : droite 9">
            <a:hlinkClick r:id="rId4" action="ppaction://hlinksldjump" tooltip="2"/>
            <a:extLst>
              <a:ext uri="{FF2B5EF4-FFF2-40B4-BE49-F238E27FC236}">
                <a16:creationId xmlns:a16="http://schemas.microsoft.com/office/drawing/2014/main" id="{84B61F5B-5B6C-4707-9955-FFC9E2B1EED6}"/>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2</a:t>
            </a:r>
          </a:p>
        </p:txBody>
      </p:sp>
      <p:sp>
        <p:nvSpPr>
          <p:cNvPr id="11" name="Sous-titre 4">
            <a:extLst>
              <a:ext uri="{FF2B5EF4-FFF2-40B4-BE49-F238E27FC236}">
                <a16:creationId xmlns:a16="http://schemas.microsoft.com/office/drawing/2014/main" id="{2C5DA78E-3FA2-4DF8-AAB4-4E53D71D8FE3}"/>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rPr>
              <a:t>ACCUEIL (1/4)</a:t>
            </a:r>
          </a:p>
        </p:txBody>
      </p:sp>
    </p:spTree>
    <p:extLst>
      <p:ext uri="{BB962C8B-B14F-4D97-AF65-F5344CB8AC3E}">
        <p14:creationId xmlns:p14="http://schemas.microsoft.com/office/powerpoint/2010/main" val="332349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ous-titre 4">
            <a:extLst>
              <a:ext uri="{FF2B5EF4-FFF2-40B4-BE49-F238E27FC236}">
                <a16:creationId xmlns:a16="http://schemas.microsoft.com/office/drawing/2014/main" id="{856011F5-6E70-45A3-B386-E44C57CC4041}"/>
              </a:ext>
            </a:extLst>
          </p:cNvPr>
          <p:cNvSpPr txBox="1">
            <a:spLocks/>
          </p:cNvSpPr>
          <p:nvPr/>
        </p:nvSpPr>
        <p:spPr>
          <a:xfrm>
            <a:off x="1" y="804543"/>
            <a:ext cx="6857998" cy="27164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continue de formateur APS (4H)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Mutualiser et enrichir ses compétences de formateurs</a:t>
            </a:r>
          </a:p>
          <a:p>
            <a:pPr marL="285750" indent="-285750" algn="just">
              <a:buFont typeface="Wingdings" panose="05000000000000000000" pitchFamily="2" charset="2"/>
              <a:buChar char="q"/>
            </a:pPr>
            <a:r>
              <a:rPr lang="fr-FR" sz="1400" dirty="0">
                <a:solidFill>
                  <a:srgbClr val="000000"/>
                </a:solidFill>
              </a:rPr>
              <a:t>Actualiser ses connaissances</a:t>
            </a:r>
          </a:p>
          <a:p>
            <a:pPr marL="285750" indent="-285750" algn="just">
              <a:buFont typeface="Wingdings" panose="05000000000000000000" pitchFamily="2" charset="2"/>
              <a:buChar char="q"/>
            </a:pPr>
            <a:r>
              <a:rPr lang="fr-FR" sz="1400" dirty="0">
                <a:solidFill>
                  <a:srgbClr val="000000"/>
                </a:solidFill>
              </a:rPr>
              <a:t>Valider ses compétences techniques</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Interdisciplinarité et APS</a:t>
            </a:r>
          </a:p>
          <a:p>
            <a:pPr marL="285750" indent="-285750" algn="just">
              <a:buFont typeface="Wingdings" panose="05000000000000000000" pitchFamily="2" charset="2"/>
              <a:buChar char="q"/>
            </a:pPr>
            <a:r>
              <a:rPr lang="fr-FR" sz="1400" dirty="0">
                <a:solidFill>
                  <a:srgbClr val="000000"/>
                </a:solidFill>
              </a:rPr>
              <a:t>Analyse des pratiques</a:t>
            </a:r>
          </a:p>
          <a:p>
            <a:pPr marL="285750" indent="-285750" algn="just">
              <a:buFont typeface="Wingdings" panose="05000000000000000000" pitchFamily="2" charset="2"/>
              <a:buChar char="q"/>
            </a:pPr>
            <a:r>
              <a:rPr lang="fr-FR" sz="1400" dirty="0">
                <a:solidFill>
                  <a:srgbClr val="000000"/>
                </a:solidFill>
              </a:rPr>
              <a:t>Mises en situation et validation des conduites à tenir</a:t>
            </a:r>
          </a:p>
        </p:txBody>
      </p:sp>
      <p:sp>
        <p:nvSpPr>
          <p:cNvPr id="18" name="Rectangle : coins arrondis 17">
            <a:extLst>
              <a:ext uri="{FF2B5EF4-FFF2-40B4-BE49-F238E27FC236}">
                <a16:creationId xmlns:a16="http://schemas.microsoft.com/office/drawing/2014/main" id="{CECD1AE9-95E4-4120-BC4D-3BD8BD235A59}"/>
              </a:ext>
            </a:extLst>
          </p:cNvPr>
          <p:cNvSpPr/>
          <p:nvPr/>
        </p:nvSpPr>
        <p:spPr>
          <a:xfrm>
            <a:off x="137344" y="3635480"/>
            <a:ext cx="6583311" cy="368710"/>
          </a:xfrm>
          <a:prstGeom prst="roundRect">
            <a:avLst/>
          </a:prstGeom>
          <a:solidFill>
            <a:srgbClr val="3DBFD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19" name="Rectangle : coins arrondis 18">
            <a:extLst>
              <a:ext uri="{FF2B5EF4-FFF2-40B4-BE49-F238E27FC236}">
                <a16:creationId xmlns:a16="http://schemas.microsoft.com/office/drawing/2014/main" id="{E6C6939A-E650-4478-BC9B-266F75E9AA67}"/>
              </a:ext>
            </a:extLst>
          </p:cNvPr>
          <p:cNvSpPr/>
          <p:nvPr/>
        </p:nvSpPr>
        <p:spPr>
          <a:xfrm>
            <a:off x="137344" y="4118722"/>
            <a:ext cx="6583311" cy="368710"/>
          </a:xfrm>
          <a:prstGeom prst="roundRect">
            <a:avLst/>
          </a:prstGeom>
          <a:solidFill>
            <a:srgbClr val="3DBFD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FICHE D’INSCRIPTION À LA FORMATION </a:t>
            </a:r>
            <a:r>
              <a:rPr lang="fr-FR" sz="1400" b="1" dirty="0">
                <a:sym typeface="Wingdings 3" panose="05040102010807070707" pitchFamily="18" charset="2"/>
              </a:rPr>
              <a:t></a:t>
            </a:r>
            <a:endParaRPr lang="fr-FR" sz="1400" b="1" dirty="0"/>
          </a:p>
        </p:txBody>
      </p:sp>
      <p:sp>
        <p:nvSpPr>
          <p:cNvPr id="20" name="Rectangle : coins arrondis 19">
            <a:hlinkClick r:id="rId2"/>
            <a:extLst>
              <a:ext uri="{FF2B5EF4-FFF2-40B4-BE49-F238E27FC236}">
                <a16:creationId xmlns:a16="http://schemas.microsoft.com/office/drawing/2014/main" id="{B2F35902-9FE8-4287-90AB-6D06B502F5B5}"/>
              </a:ext>
            </a:extLst>
          </p:cNvPr>
          <p:cNvSpPr/>
          <p:nvPr/>
        </p:nvSpPr>
        <p:spPr>
          <a:xfrm>
            <a:off x="137343" y="4601964"/>
            <a:ext cx="6583311" cy="368710"/>
          </a:xfrm>
          <a:prstGeom prst="roundRect">
            <a:avLst/>
          </a:prstGeom>
          <a:solidFill>
            <a:srgbClr val="3DBFD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APS (2/2)</a:t>
            </a:r>
            <a:endParaRPr lang="fr-FR" sz="2800" b="1" dirty="0">
              <a:solidFill>
                <a:schemeClr val="bg1"/>
              </a:solidFill>
            </a:endParaRPr>
          </a:p>
        </p:txBody>
      </p:sp>
      <p:sp>
        <p:nvSpPr>
          <p:cNvPr id="8" name="Flèche : droite 7">
            <a:hlinkClick r:id="rId4" action="ppaction://hlinksldjump" tooltip="1"/>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1</a:t>
            </a:r>
          </a:p>
        </p:txBody>
      </p:sp>
      <p:grpSp>
        <p:nvGrpSpPr>
          <p:cNvPr id="22" name="Groupe 21">
            <a:extLst>
              <a:ext uri="{FF2B5EF4-FFF2-40B4-BE49-F238E27FC236}">
                <a16:creationId xmlns:a16="http://schemas.microsoft.com/office/drawing/2014/main" id="{A3F1055B-1A77-4E68-A98F-56089A699C13}"/>
              </a:ext>
            </a:extLst>
          </p:cNvPr>
          <p:cNvGrpSpPr/>
          <p:nvPr/>
        </p:nvGrpSpPr>
        <p:grpSpPr>
          <a:xfrm>
            <a:off x="137343" y="9130810"/>
            <a:ext cx="6583312" cy="626807"/>
            <a:chOff x="137343" y="9130810"/>
            <a:chExt cx="6583312" cy="626807"/>
          </a:xfrm>
        </p:grpSpPr>
        <p:sp>
          <p:nvSpPr>
            <p:cNvPr id="3" name="Rectangle 2">
              <a:hlinkClick r:id="rId5" action="ppaction://hlinksldjump" tooltip="ESPACE FORMATEURS APS"/>
              <a:extLst>
                <a:ext uri="{FF2B5EF4-FFF2-40B4-BE49-F238E27FC236}">
                  <a16:creationId xmlns:a16="http://schemas.microsoft.com/office/drawing/2014/main" id="{C0B2346C-C1D0-4CC0-90D0-74B52327D102}"/>
                </a:ext>
              </a:extLst>
            </p:cNvPr>
            <p:cNvSpPr/>
            <p:nvPr/>
          </p:nvSpPr>
          <p:spPr>
            <a:xfrm>
              <a:off x="137343" y="9130810"/>
              <a:ext cx="6583312" cy="626807"/>
            </a:xfrm>
            <a:prstGeom prst="rect">
              <a:avLst/>
            </a:prstGeom>
            <a:solidFill>
              <a:srgbClr val="3DBFD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ESPACE DES FORMATEURS APS</a:t>
              </a:r>
            </a:p>
          </p:txBody>
        </p:sp>
        <p:pic>
          <p:nvPicPr>
            <p:cNvPr id="6" name="Image 5">
              <a:extLst>
                <a:ext uri="{FF2B5EF4-FFF2-40B4-BE49-F238E27FC236}">
                  <a16:creationId xmlns:a16="http://schemas.microsoft.com/office/drawing/2014/main" id="{C64B7053-218C-4DB4-AA0B-09709D1605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780" y="9173825"/>
              <a:ext cx="511277" cy="51127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31460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4">
            <a:extLst>
              <a:ext uri="{FF2B5EF4-FFF2-40B4-BE49-F238E27FC236}">
                <a16:creationId xmlns:a16="http://schemas.microsoft.com/office/drawing/2014/main" id="{2F23E4E6-6E4C-4862-BC31-F13478FD1CBB}"/>
              </a:ext>
            </a:extLst>
          </p:cNvPr>
          <p:cNvSpPr txBox="1">
            <a:spLocks/>
          </p:cNvSpPr>
          <p:nvPr/>
        </p:nvSpPr>
        <p:spPr>
          <a:xfrm>
            <a:off x="0" y="804554"/>
            <a:ext cx="6857999" cy="244009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Le dossier pédagogique d’accompagnement du formateur APS :</a:t>
            </a:r>
          </a:p>
          <a:p>
            <a:pPr algn="just"/>
            <a:r>
              <a:rPr lang="fr-FR" sz="1400" dirty="0">
                <a:solidFill>
                  <a:srgbClr val="000000"/>
                </a:solidFill>
              </a:rPr>
              <a:t>Pour accompagner les enseignants du 1</a:t>
            </a:r>
            <a:r>
              <a:rPr lang="fr-FR" sz="1400" baseline="30000" dirty="0">
                <a:solidFill>
                  <a:srgbClr val="000000"/>
                </a:solidFill>
              </a:rPr>
              <a:t>er</a:t>
            </a:r>
            <a:r>
              <a:rPr lang="fr-FR" sz="1400" dirty="0">
                <a:solidFill>
                  <a:srgbClr val="000000"/>
                </a:solidFill>
              </a:rPr>
              <a:t> degré après leur formation, l’UGSEL propose un dossier élaboré par la commission nationale 1</a:t>
            </a:r>
            <a:r>
              <a:rPr lang="fr-FR" sz="1400" baseline="30000" dirty="0">
                <a:solidFill>
                  <a:srgbClr val="000000"/>
                </a:solidFill>
              </a:rPr>
              <a:t>er</a:t>
            </a:r>
            <a:r>
              <a:rPr lang="fr-FR" sz="1400" dirty="0">
                <a:solidFill>
                  <a:srgbClr val="000000"/>
                </a:solidFill>
              </a:rPr>
              <a:t> degré composé des éléments suivants :</a:t>
            </a:r>
          </a:p>
          <a:p>
            <a:pPr marL="285750" indent="-285750" algn="just">
              <a:buFont typeface="Wingdings" panose="05000000000000000000" pitchFamily="2" charset="2"/>
              <a:buChar char="q"/>
            </a:pPr>
            <a:r>
              <a:rPr lang="fr-FR" sz="1400" dirty="0">
                <a:solidFill>
                  <a:srgbClr val="000000"/>
                </a:solidFill>
              </a:rPr>
              <a:t>Fiches de séances  et situations concrètes</a:t>
            </a:r>
          </a:p>
          <a:p>
            <a:pPr marL="285750" indent="-285750" algn="just">
              <a:buFont typeface="Wingdings" panose="05000000000000000000" pitchFamily="2" charset="2"/>
              <a:buChar char="q"/>
            </a:pPr>
            <a:r>
              <a:rPr lang="fr-FR" sz="1400" dirty="0"/>
              <a:t>Affiches de prévention des accidents de la vie de tous les jours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marL="285750" indent="-285750" algn="just">
              <a:buFont typeface="Wingdings" panose="05000000000000000000" pitchFamily="2" charset="2"/>
              <a:buChar char="q"/>
            </a:pPr>
            <a:r>
              <a:rPr lang="fr-FR" sz="1400" dirty="0"/>
              <a:t>Fiches techniques en partenariat avec la Mutuelle St Christophe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marL="285750" indent="-285750" algn="just">
              <a:buFont typeface="Wingdings" panose="05000000000000000000" pitchFamily="2" charset="2"/>
              <a:buChar char="q"/>
            </a:pPr>
            <a:r>
              <a:rPr lang="fr-FR" sz="1400" dirty="0"/>
              <a:t>Fiches d’évaluation</a:t>
            </a:r>
          </a:p>
          <a:p>
            <a:pPr marL="285750" indent="-285750" algn="just">
              <a:buFont typeface="Wingdings" panose="05000000000000000000" pitchFamily="2" charset="2"/>
              <a:buChar char="q"/>
            </a:pPr>
            <a:r>
              <a:rPr lang="fr-FR" sz="1400" dirty="0"/>
              <a:t>Affiche pédagogique APS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algn="just"/>
            <a:endParaRPr lang="fr-FR" sz="1400" dirty="0"/>
          </a:p>
          <a:p>
            <a:pPr algn="just"/>
            <a:endParaRPr lang="fr-FR" sz="1400" dirty="0"/>
          </a:p>
        </p:txBody>
      </p:sp>
      <p:sp>
        <p:nvSpPr>
          <p:cNvPr id="13" name="Sous-titre 4">
            <a:extLst>
              <a:ext uri="{FF2B5EF4-FFF2-40B4-BE49-F238E27FC236}">
                <a16:creationId xmlns:a16="http://schemas.microsoft.com/office/drawing/2014/main" id="{C5FAD6AD-CD66-4C03-810B-6019A0598F2B}"/>
              </a:ext>
            </a:extLst>
          </p:cNvPr>
          <p:cNvSpPr txBox="1">
            <a:spLocks/>
          </p:cNvSpPr>
          <p:nvPr/>
        </p:nvSpPr>
        <p:spPr>
          <a:xfrm>
            <a:off x="0" y="3213457"/>
            <a:ext cx="6858000" cy="181574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Le cadre règlementaire :</a:t>
            </a:r>
          </a:p>
          <a:p>
            <a:pPr marL="285750" indent="-285750" algn="just">
              <a:buFont typeface="Wingdings" panose="05000000000000000000" pitchFamily="2" charset="2"/>
              <a:buChar char="q"/>
            </a:pPr>
            <a:r>
              <a:rPr lang="fr-FR" sz="1400" dirty="0"/>
              <a:t>Bulletin officiel encadrant le dispositif APS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marL="285750" indent="-285750" algn="just">
              <a:buFont typeface="Wingdings" panose="05000000000000000000" pitchFamily="2" charset="2"/>
              <a:buChar char="q"/>
            </a:pPr>
            <a:r>
              <a:rPr lang="fr-FR" sz="1400" dirty="0"/>
              <a:t>Document maître pour le suivi de la mise en œuvre du dispositif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marL="285750" indent="-285750" algn="just">
              <a:buFont typeface="Wingdings" panose="05000000000000000000" pitchFamily="2" charset="2"/>
              <a:buChar char="q"/>
            </a:pPr>
            <a:r>
              <a:rPr lang="fr-FR" sz="1400" dirty="0"/>
              <a:t>Tableau des compétences à acquérir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marL="285750" indent="-285750" algn="just">
              <a:buFont typeface="Wingdings" panose="05000000000000000000" pitchFamily="2" charset="2"/>
              <a:buChar char="q"/>
            </a:pPr>
            <a:r>
              <a:rPr lang="fr-FR" sz="1400" dirty="0"/>
              <a:t>Document de suivi des acquisitions APS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p>
          <a:p>
            <a:pPr marL="285750" indent="-285750" algn="just">
              <a:buFont typeface="Wingdings" panose="05000000000000000000" pitchFamily="2" charset="2"/>
              <a:buChar char="q"/>
            </a:pPr>
            <a:r>
              <a:rPr lang="fr-FR" sz="1400" dirty="0"/>
              <a:t>Attestation de formation  </a:t>
            </a:r>
            <a:r>
              <a:rPr lang="fr-FR" sz="1400" b="1" dirty="0">
                <a:solidFill>
                  <a:srgbClr val="3DBFD5"/>
                </a:solidFill>
              </a:rPr>
              <a:t>&gt;&gt; </a:t>
            </a:r>
            <a:r>
              <a:rPr lang="fr-FR" sz="1400" b="1" u="sng" dirty="0">
                <a:solidFill>
                  <a:srgbClr val="3DBFD5"/>
                </a:solidFill>
              </a:rPr>
              <a:t>TÉLÉCHARGER</a:t>
            </a:r>
            <a:r>
              <a:rPr lang="fr-FR" sz="1400" b="1" dirty="0">
                <a:solidFill>
                  <a:srgbClr val="3DBFD5"/>
                </a:solidFill>
              </a:rPr>
              <a:t> &lt;&lt;</a:t>
            </a:r>
            <a:endParaRPr lang="fr-FR" sz="1400" dirty="0">
              <a:solidFill>
                <a:srgbClr val="3DBFD5"/>
              </a:solidFill>
            </a:endParaRPr>
          </a:p>
          <a:p>
            <a:pPr algn="just"/>
            <a:endParaRPr lang="fr-FR" sz="1400" dirty="0"/>
          </a:p>
        </p:txBody>
      </p:sp>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400" b="1" dirty="0">
                <a:solidFill>
                  <a:schemeClr val="bg1"/>
                </a:solidFill>
                <a:sym typeface="Wingdings 3" panose="05040102010807070707" pitchFamily="18" charset="2"/>
              </a:rPr>
              <a:t>ESPACE FORMATEURS APS </a:t>
            </a:r>
            <a:endParaRPr lang="fr-FR" sz="2400" b="1" dirty="0">
              <a:solidFill>
                <a:schemeClr val="bg1"/>
              </a:solidFill>
            </a:endParaRPr>
          </a:p>
        </p:txBody>
      </p:sp>
      <p:sp>
        <p:nvSpPr>
          <p:cNvPr id="8" name="Flèche : droite 7">
            <a:hlinkClick r:id="rId3" action="ppaction://hlinksldjump" tooltip="RETOUR"/>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Tree>
    <p:extLst>
      <p:ext uri="{BB962C8B-B14F-4D97-AF65-F5344CB8AC3E}">
        <p14:creationId xmlns:p14="http://schemas.microsoft.com/office/powerpoint/2010/main" val="227740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ous-titre 4">
            <a:extLst>
              <a:ext uri="{FF2B5EF4-FFF2-40B4-BE49-F238E27FC236}">
                <a16:creationId xmlns:a16="http://schemas.microsoft.com/office/drawing/2014/main" id="{83C318C0-A3CC-411B-9135-D3D81A32DBDD}"/>
              </a:ext>
            </a:extLst>
          </p:cNvPr>
          <p:cNvSpPr txBox="1">
            <a:spLocks/>
          </p:cNvSpPr>
          <p:nvPr/>
        </p:nvSpPr>
        <p:spPr>
          <a:xfrm>
            <a:off x="2853813" y="965022"/>
            <a:ext cx="3866843" cy="304476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Bulletin officiel n°30 du 25/08/2016 :</a:t>
            </a:r>
          </a:p>
          <a:p>
            <a:pPr algn="just">
              <a:lnSpc>
                <a:spcPct val="107000"/>
              </a:lnSpc>
              <a:spcAft>
                <a:spcPts val="800"/>
              </a:spcAft>
            </a:pPr>
            <a:r>
              <a:rPr lang="fr-FR" sz="1400" i="1" dirty="0">
                <a:solidFill>
                  <a:srgbClr val="000000"/>
                </a:solidFill>
                <a:effectLst/>
                <a:ea typeface="Times New Roman" panose="02020603050405020304" pitchFamily="18" charset="0"/>
              </a:rPr>
              <a:t>"Au collège et au lycée, le certificat de compétences de citoyen de sécurité civile PSC1 est accessible à tout élève bénéficiant de la formation appropriée. Subsidiaire au PSC1, le module de deux heures visant à sensibiliser aux gestes qui sauvent (GQS) vient compléter l'éventail des formations au secourisme proposées aux élèves."</a:t>
            </a:r>
            <a:endParaRPr lang="fr-FR" sz="1400" b="1" i="1" dirty="0">
              <a:solidFill>
                <a:schemeClr val="accent5">
                  <a:lumMod val="75000"/>
                </a:schemeClr>
              </a:solidFill>
            </a:endParaRPr>
          </a:p>
        </p:txBody>
      </p:sp>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GQS (1/2)</a:t>
            </a:r>
            <a:endParaRPr lang="fr-FR" sz="2800" b="1" dirty="0">
              <a:solidFill>
                <a:schemeClr val="bg1"/>
              </a:solidFill>
            </a:endParaRPr>
          </a:p>
        </p:txBody>
      </p:sp>
      <p:sp>
        <p:nvSpPr>
          <p:cNvPr id="10" name="Flèche : droite 9">
            <a:hlinkClick r:id="rId3" action="ppaction://hlinksldjump" tooltip="2"/>
            <a:extLst>
              <a:ext uri="{FF2B5EF4-FFF2-40B4-BE49-F238E27FC236}">
                <a16:creationId xmlns:a16="http://schemas.microsoft.com/office/drawing/2014/main" id="{84B61F5B-5B6C-4707-9955-FFC9E2B1EED6}"/>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2</a:t>
            </a:r>
          </a:p>
        </p:txBody>
      </p:sp>
      <p:sp>
        <p:nvSpPr>
          <p:cNvPr id="24" name="Sous-titre 4">
            <a:extLst>
              <a:ext uri="{FF2B5EF4-FFF2-40B4-BE49-F238E27FC236}">
                <a16:creationId xmlns:a16="http://schemas.microsoft.com/office/drawing/2014/main" id="{B05C9AF7-8004-4046-A0D2-0777C4ECC152}"/>
              </a:ext>
            </a:extLst>
          </p:cNvPr>
          <p:cNvSpPr txBox="1">
            <a:spLocks/>
          </p:cNvSpPr>
          <p:nvPr/>
        </p:nvSpPr>
        <p:spPr>
          <a:xfrm>
            <a:off x="0" y="5088104"/>
            <a:ext cx="6857998" cy="312951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initiale de formateur GQS (7H)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Devenir le premier maillon de la chaîne des secours afin de préserver l’intégrité physique d’une victime en attendant les secours organisés</a:t>
            </a:r>
          </a:p>
          <a:p>
            <a:pPr marL="285750" indent="-285750" algn="just">
              <a:buFont typeface="Wingdings" panose="05000000000000000000" pitchFamily="2" charset="2"/>
              <a:buChar char="q"/>
            </a:pPr>
            <a:r>
              <a:rPr lang="fr-FR" sz="1400" dirty="0">
                <a:solidFill>
                  <a:srgbClr val="000000"/>
                </a:solidFill>
              </a:rPr>
              <a:t>Acquérir les compétences de formateur relatives à l’enseignement des gestes qui sauvent (cf. arrêté du ministère de l’Intérieur du 30 juin 2017)</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Les textes officiels relatifs au programme GQS</a:t>
            </a:r>
          </a:p>
          <a:p>
            <a:pPr marL="285750" indent="-285750" algn="just">
              <a:buFont typeface="Wingdings" panose="05000000000000000000" pitchFamily="2" charset="2"/>
              <a:buChar char="q"/>
            </a:pPr>
            <a:r>
              <a:rPr lang="fr-FR" sz="1400" dirty="0">
                <a:solidFill>
                  <a:srgbClr val="000000"/>
                </a:solidFill>
              </a:rPr>
              <a:t>Les gestes techniques des 1</a:t>
            </a:r>
            <a:r>
              <a:rPr lang="fr-FR" sz="1400" baseline="30000" dirty="0">
                <a:solidFill>
                  <a:srgbClr val="000000"/>
                </a:solidFill>
              </a:rPr>
              <a:t>ers</a:t>
            </a:r>
            <a:r>
              <a:rPr lang="fr-FR" sz="1400" dirty="0">
                <a:solidFill>
                  <a:srgbClr val="000000"/>
                </a:solidFill>
              </a:rPr>
              <a:t> secours</a:t>
            </a:r>
          </a:p>
          <a:p>
            <a:pPr marL="285750" indent="-285750" algn="just">
              <a:buFont typeface="Wingdings" panose="05000000000000000000" pitchFamily="2" charset="2"/>
              <a:buChar char="q"/>
            </a:pPr>
            <a:r>
              <a:rPr lang="fr-FR" sz="1400" dirty="0">
                <a:solidFill>
                  <a:srgbClr val="000000"/>
                </a:solidFill>
              </a:rPr>
              <a:t>Les démarches pédagogiques et les outils pédagogiques</a:t>
            </a:r>
          </a:p>
          <a:p>
            <a:pPr marL="285750" indent="-285750" algn="just">
              <a:buFont typeface="Wingdings" panose="05000000000000000000" pitchFamily="2" charset="2"/>
              <a:buChar char="q"/>
            </a:pPr>
            <a:r>
              <a:rPr lang="fr-FR" sz="1400" dirty="0">
                <a:solidFill>
                  <a:srgbClr val="000000"/>
                </a:solidFill>
              </a:rPr>
              <a:t>La structuration d’une formation GQS et a gestion administrative de la formation</a:t>
            </a:r>
          </a:p>
        </p:txBody>
      </p:sp>
      <p:sp>
        <p:nvSpPr>
          <p:cNvPr id="27" name="Flèche : droite 26">
            <a:hlinkClick r:id="rId4" action="ppaction://hlinksldjump" tooltip="RETOUR ACCUEIL"/>
            <a:extLst>
              <a:ext uri="{FF2B5EF4-FFF2-40B4-BE49-F238E27FC236}">
                <a16:creationId xmlns:a16="http://schemas.microsoft.com/office/drawing/2014/main" id="{C78D4E73-92C0-49E4-AC89-B7FDDD1200FF}"/>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15" name="Rectangle : coins arrondis 14">
            <a:extLst>
              <a:ext uri="{FF2B5EF4-FFF2-40B4-BE49-F238E27FC236}">
                <a16:creationId xmlns:a16="http://schemas.microsoft.com/office/drawing/2014/main" id="{B62C4979-3B5D-4B82-BA9E-76ACDED87C5A}"/>
              </a:ext>
            </a:extLst>
          </p:cNvPr>
          <p:cNvSpPr/>
          <p:nvPr/>
        </p:nvSpPr>
        <p:spPr>
          <a:xfrm>
            <a:off x="137344" y="8325467"/>
            <a:ext cx="6583311" cy="368710"/>
          </a:xfrm>
          <a:prstGeom prst="roundRect">
            <a:avLst/>
          </a:prstGeom>
          <a:solidFill>
            <a:srgbClr val="F046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16" name="Rectangle : coins arrondis 15">
            <a:extLst>
              <a:ext uri="{FF2B5EF4-FFF2-40B4-BE49-F238E27FC236}">
                <a16:creationId xmlns:a16="http://schemas.microsoft.com/office/drawing/2014/main" id="{FFF233C2-05F8-459A-82B5-454002F16D0E}"/>
              </a:ext>
            </a:extLst>
          </p:cNvPr>
          <p:cNvSpPr/>
          <p:nvPr/>
        </p:nvSpPr>
        <p:spPr>
          <a:xfrm>
            <a:off x="137344" y="8808709"/>
            <a:ext cx="6583311" cy="368710"/>
          </a:xfrm>
          <a:prstGeom prst="roundRect">
            <a:avLst/>
          </a:prstGeom>
          <a:solidFill>
            <a:srgbClr val="F046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FICHE D’INSCRIPTION À LA FORMATION </a:t>
            </a:r>
            <a:r>
              <a:rPr lang="fr-FR" sz="1400" b="1" dirty="0">
                <a:sym typeface="Wingdings 3" panose="05040102010807070707" pitchFamily="18" charset="2"/>
              </a:rPr>
              <a:t></a:t>
            </a:r>
            <a:endParaRPr lang="fr-FR" sz="1400" b="1" dirty="0"/>
          </a:p>
        </p:txBody>
      </p:sp>
      <p:sp>
        <p:nvSpPr>
          <p:cNvPr id="17" name="Rectangle : coins arrondis 16">
            <a:hlinkClick r:id="rId5"/>
            <a:extLst>
              <a:ext uri="{FF2B5EF4-FFF2-40B4-BE49-F238E27FC236}">
                <a16:creationId xmlns:a16="http://schemas.microsoft.com/office/drawing/2014/main" id="{E5A4CC40-5984-4C51-80FA-D66B67D3CD22}"/>
              </a:ext>
            </a:extLst>
          </p:cNvPr>
          <p:cNvSpPr/>
          <p:nvPr/>
        </p:nvSpPr>
        <p:spPr>
          <a:xfrm>
            <a:off x="137343" y="9291951"/>
            <a:ext cx="6583311" cy="368710"/>
          </a:xfrm>
          <a:prstGeom prst="roundRect">
            <a:avLst/>
          </a:prstGeom>
          <a:solidFill>
            <a:srgbClr val="F046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pic>
        <p:nvPicPr>
          <p:cNvPr id="19" name="Image 18">
            <a:extLst>
              <a:ext uri="{FF2B5EF4-FFF2-40B4-BE49-F238E27FC236}">
                <a16:creationId xmlns:a16="http://schemas.microsoft.com/office/drawing/2014/main" id="{766D8D4D-45EC-4FC6-91FD-54496FB531E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8275" y="989443"/>
            <a:ext cx="2160510" cy="3020346"/>
          </a:xfrm>
          <a:prstGeom prst="rect">
            <a:avLst/>
          </a:prstGeom>
          <a:solidFill>
            <a:srgbClr val="FFFFFF">
              <a:shade val="85000"/>
            </a:srgbClr>
          </a:solidFill>
          <a:ln w="76200" cap="sq">
            <a:solidFill>
              <a:srgbClr val="F0462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Sous-titre 4">
            <a:extLst>
              <a:ext uri="{FF2B5EF4-FFF2-40B4-BE49-F238E27FC236}">
                <a16:creationId xmlns:a16="http://schemas.microsoft.com/office/drawing/2014/main" id="{ED7FFA58-D9C6-4D8F-9977-7FE124713F60}"/>
              </a:ext>
            </a:extLst>
          </p:cNvPr>
          <p:cNvSpPr txBox="1">
            <a:spLocks/>
          </p:cNvSpPr>
          <p:nvPr/>
        </p:nvSpPr>
        <p:spPr>
          <a:xfrm>
            <a:off x="0" y="4236859"/>
            <a:ext cx="6857999" cy="744794"/>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t>Pour apporter des réponses pédagogiques aux enseignants du 1</a:t>
            </a:r>
            <a:r>
              <a:rPr lang="fr-FR" sz="1400" b="1" baseline="30000" dirty="0"/>
              <a:t>er</a:t>
            </a:r>
            <a:r>
              <a:rPr lang="fr-FR" sz="1400" b="1" dirty="0"/>
              <a:t> degré et leur permettre de mettre en œuvre cet enseignement, l’UGSEL propose une formation initiale et continue de formateur GQS :</a:t>
            </a:r>
          </a:p>
        </p:txBody>
      </p:sp>
    </p:spTree>
    <p:extLst>
      <p:ext uri="{BB962C8B-B14F-4D97-AF65-F5344CB8AC3E}">
        <p14:creationId xmlns:p14="http://schemas.microsoft.com/office/powerpoint/2010/main" val="2343883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GQS (2/2)</a:t>
            </a:r>
            <a:endParaRPr lang="fr-FR" sz="2800" b="1" dirty="0">
              <a:solidFill>
                <a:schemeClr val="bg1"/>
              </a:solidFill>
            </a:endParaRPr>
          </a:p>
        </p:txBody>
      </p:sp>
      <p:sp>
        <p:nvSpPr>
          <p:cNvPr id="11" name="Flèche : droite 10">
            <a:hlinkClick r:id="rId3" action="ppaction://hlinksldjump" tooltip="1"/>
            <a:extLst>
              <a:ext uri="{FF2B5EF4-FFF2-40B4-BE49-F238E27FC236}">
                <a16:creationId xmlns:a16="http://schemas.microsoft.com/office/drawing/2014/main" id="{D40026BA-E637-49C0-9290-D695128ADE8C}"/>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1</a:t>
            </a:r>
          </a:p>
        </p:txBody>
      </p:sp>
      <p:sp>
        <p:nvSpPr>
          <p:cNvPr id="16" name="Sous-titre 4">
            <a:extLst>
              <a:ext uri="{FF2B5EF4-FFF2-40B4-BE49-F238E27FC236}">
                <a16:creationId xmlns:a16="http://schemas.microsoft.com/office/drawing/2014/main" id="{4596192E-B04B-4910-94C2-CDFE7F7A8E9B}"/>
              </a:ext>
            </a:extLst>
          </p:cNvPr>
          <p:cNvSpPr txBox="1">
            <a:spLocks/>
          </p:cNvSpPr>
          <p:nvPr/>
        </p:nvSpPr>
        <p:spPr>
          <a:xfrm>
            <a:off x="1" y="804543"/>
            <a:ext cx="6857998" cy="275801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continue de formateur GQS (</a:t>
            </a:r>
            <a:r>
              <a:rPr lang="fr-FR" sz="1600" b="1" dirty="0">
                <a:solidFill>
                  <a:srgbClr val="FF0000"/>
                </a:solidFill>
              </a:rPr>
              <a:t>À COMPLÉTER</a:t>
            </a:r>
            <a:r>
              <a:rPr lang="fr-FR" sz="1600" b="1" dirty="0">
                <a:solidFill>
                  <a:srgbClr val="2E3191"/>
                </a:solidFill>
              </a:rPr>
              <a:t>) :</a:t>
            </a:r>
          </a:p>
          <a:p>
            <a:pPr algn="just"/>
            <a:r>
              <a:rPr lang="fr-FR" sz="1400" b="1" u="sng" dirty="0">
                <a:solidFill>
                  <a:srgbClr val="000000"/>
                </a:solidFill>
              </a:rPr>
              <a:t>Les objectifs :</a:t>
            </a:r>
          </a:p>
          <a:p>
            <a:r>
              <a:rPr lang="fr-FR" sz="1400" b="1" dirty="0">
                <a:solidFill>
                  <a:srgbClr val="FF0000"/>
                </a:solidFill>
              </a:rPr>
              <a:t>À COMPLÉTER</a:t>
            </a:r>
          </a:p>
          <a:p>
            <a:pPr algn="just"/>
            <a:r>
              <a:rPr lang="fr-FR" sz="1400" b="1" u="sng" dirty="0">
                <a:solidFill>
                  <a:srgbClr val="000000"/>
                </a:solidFill>
              </a:rPr>
              <a:t>Le contenu :</a:t>
            </a:r>
          </a:p>
          <a:p>
            <a:r>
              <a:rPr lang="fr-FR" sz="1400" b="1" dirty="0">
                <a:solidFill>
                  <a:srgbClr val="FF0000"/>
                </a:solidFill>
              </a:rPr>
              <a:t>À COMPLÉTER</a:t>
            </a:r>
          </a:p>
        </p:txBody>
      </p:sp>
      <p:sp>
        <p:nvSpPr>
          <p:cNvPr id="17" name="Rectangle : coins arrondis 16">
            <a:extLst>
              <a:ext uri="{FF2B5EF4-FFF2-40B4-BE49-F238E27FC236}">
                <a16:creationId xmlns:a16="http://schemas.microsoft.com/office/drawing/2014/main" id="{17C9AAA5-1DC3-4ACA-A58D-777200B43B7F}"/>
              </a:ext>
            </a:extLst>
          </p:cNvPr>
          <p:cNvSpPr/>
          <p:nvPr/>
        </p:nvSpPr>
        <p:spPr>
          <a:xfrm>
            <a:off x="137344" y="3635480"/>
            <a:ext cx="6583311" cy="368710"/>
          </a:xfrm>
          <a:prstGeom prst="roundRect">
            <a:avLst/>
          </a:prstGeom>
          <a:solidFill>
            <a:srgbClr val="F046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18" name="Rectangle : coins arrondis 17">
            <a:extLst>
              <a:ext uri="{FF2B5EF4-FFF2-40B4-BE49-F238E27FC236}">
                <a16:creationId xmlns:a16="http://schemas.microsoft.com/office/drawing/2014/main" id="{B9F6367B-8BA9-4FF5-920B-BA79B1D07BEE}"/>
              </a:ext>
            </a:extLst>
          </p:cNvPr>
          <p:cNvSpPr/>
          <p:nvPr/>
        </p:nvSpPr>
        <p:spPr>
          <a:xfrm>
            <a:off x="137344" y="4118722"/>
            <a:ext cx="6583311" cy="368710"/>
          </a:xfrm>
          <a:prstGeom prst="roundRect">
            <a:avLst/>
          </a:prstGeom>
          <a:solidFill>
            <a:srgbClr val="F046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FICHE D’INSCRIPTION À LA FORMATION </a:t>
            </a:r>
            <a:r>
              <a:rPr lang="fr-FR" sz="1400" b="1" dirty="0">
                <a:sym typeface="Wingdings 3" panose="05040102010807070707" pitchFamily="18" charset="2"/>
              </a:rPr>
              <a:t></a:t>
            </a:r>
            <a:endParaRPr lang="fr-FR" sz="1400" b="1" dirty="0"/>
          </a:p>
        </p:txBody>
      </p:sp>
      <p:sp>
        <p:nvSpPr>
          <p:cNvPr id="19" name="Rectangle : coins arrondis 18">
            <a:hlinkClick r:id="rId4"/>
            <a:extLst>
              <a:ext uri="{FF2B5EF4-FFF2-40B4-BE49-F238E27FC236}">
                <a16:creationId xmlns:a16="http://schemas.microsoft.com/office/drawing/2014/main" id="{74CECC27-3081-4A24-89D8-F91FA6D20AC8}"/>
              </a:ext>
            </a:extLst>
          </p:cNvPr>
          <p:cNvSpPr/>
          <p:nvPr/>
        </p:nvSpPr>
        <p:spPr>
          <a:xfrm>
            <a:off x="137343" y="4601964"/>
            <a:ext cx="6583311" cy="368710"/>
          </a:xfrm>
          <a:prstGeom prst="roundRect">
            <a:avLst/>
          </a:prstGeom>
          <a:solidFill>
            <a:srgbClr val="F046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grpSp>
        <p:nvGrpSpPr>
          <p:cNvPr id="3" name="Groupe 2">
            <a:extLst>
              <a:ext uri="{FF2B5EF4-FFF2-40B4-BE49-F238E27FC236}">
                <a16:creationId xmlns:a16="http://schemas.microsoft.com/office/drawing/2014/main" id="{46CD3A0B-E627-410F-9C7D-D624D08A247A}"/>
              </a:ext>
            </a:extLst>
          </p:cNvPr>
          <p:cNvGrpSpPr/>
          <p:nvPr/>
        </p:nvGrpSpPr>
        <p:grpSpPr>
          <a:xfrm>
            <a:off x="137343" y="9101457"/>
            <a:ext cx="6583312" cy="626807"/>
            <a:chOff x="137343" y="9101457"/>
            <a:chExt cx="6583312" cy="626807"/>
          </a:xfrm>
        </p:grpSpPr>
        <p:sp>
          <p:nvSpPr>
            <p:cNvPr id="21" name="Rectangle 20">
              <a:hlinkClick r:id="rId5" tooltip="ESPACE FORMATEURS GQS"/>
              <a:extLst>
                <a:ext uri="{FF2B5EF4-FFF2-40B4-BE49-F238E27FC236}">
                  <a16:creationId xmlns:a16="http://schemas.microsoft.com/office/drawing/2014/main" id="{91DAFFB5-6DC5-4A50-A7C5-158C3B2A57BD}"/>
                </a:ext>
              </a:extLst>
            </p:cNvPr>
            <p:cNvSpPr/>
            <p:nvPr/>
          </p:nvSpPr>
          <p:spPr>
            <a:xfrm>
              <a:off x="137343" y="9101457"/>
              <a:ext cx="6583312" cy="626807"/>
            </a:xfrm>
            <a:prstGeom prst="rect">
              <a:avLst/>
            </a:prstGeom>
            <a:solidFill>
              <a:srgbClr val="F0462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ESPACE DES FORMATEURS GQS</a:t>
              </a:r>
            </a:p>
          </p:txBody>
        </p:sp>
        <p:pic>
          <p:nvPicPr>
            <p:cNvPr id="23" name="Image 22">
              <a:extLst>
                <a:ext uri="{FF2B5EF4-FFF2-40B4-BE49-F238E27FC236}">
                  <a16:creationId xmlns:a16="http://schemas.microsoft.com/office/drawing/2014/main" id="{0D04A375-FAB3-4645-A312-ED180795EF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780" y="9144472"/>
              <a:ext cx="511277" cy="51127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25860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PSC1 (1/3)</a:t>
            </a:r>
            <a:endParaRPr lang="fr-FR" sz="2800" b="1" dirty="0">
              <a:solidFill>
                <a:schemeClr val="bg1"/>
              </a:solidFill>
            </a:endParaRPr>
          </a:p>
        </p:txBody>
      </p:sp>
      <p:sp>
        <p:nvSpPr>
          <p:cNvPr id="10" name="Flèche : droite 9">
            <a:hlinkClick r:id="rId3" action="ppaction://hlinksldjump" tooltip="2"/>
            <a:extLst>
              <a:ext uri="{FF2B5EF4-FFF2-40B4-BE49-F238E27FC236}">
                <a16:creationId xmlns:a16="http://schemas.microsoft.com/office/drawing/2014/main" id="{84B61F5B-5B6C-4707-9955-FFC9E2B1EED6}"/>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2</a:t>
            </a:r>
          </a:p>
        </p:txBody>
      </p:sp>
      <p:sp>
        <p:nvSpPr>
          <p:cNvPr id="26" name="Sous-titre 4">
            <a:extLst>
              <a:ext uri="{FF2B5EF4-FFF2-40B4-BE49-F238E27FC236}">
                <a16:creationId xmlns:a16="http://schemas.microsoft.com/office/drawing/2014/main" id="{8E858EA9-E47C-4240-AEBC-979501DF48A6}"/>
              </a:ext>
            </a:extLst>
          </p:cNvPr>
          <p:cNvSpPr txBox="1">
            <a:spLocks/>
          </p:cNvSpPr>
          <p:nvPr/>
        </p:nvSpPr>
        <p:spPr>
          <a:xfrm>
            <a:off x="0" y="4148367"/>
            <a:ext cx="6857999" cy="638248"/>
          </a:xfrm>
          <a:prstGeom prst="rect">
            <a:avLst/>
          </a:prstGeom>
        </p:spPr>
        <p:txBody>
          <a:bodyPr vert="horz" lIns="91440" tIns="45720" rIns="91440" bIns="45720" rtlCol="0" anchor="ctr">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t>Pour répondre à cet objectif institutionnel du 2</a:t>
            </a:r>
            <a:r>
              <a:rPr lang="fr-FR" sz="1400" b="1" baseline="30000" dirty="0"/>
              <a:t>nd</a:t>
            </a:r>
            <a:r>
              <a:rPr lang="fr-FR" sz="1400" b="1" dirty="0"/>
              <a:t> degré, l’UGSEL propose 2 types de formations : une formation initiale et continue PSC1 s’adressant aux ÉLÈVES et une formation initiale et continue de formateur PSC s’adressant aux ENSEIGNANTS :</a:t>
            </a:r>
          </a:p>
        </p:txBody>
      </p:sp>
      <p:sp>
        <p:nvSpPr>
          <p:cNvPr id="27" name="Flèche : droite 26">
            <a:hlinkClick r:id="rId4" action="ppaction://hlinksldjump" tooltip="RETOUR ACCUEIL"/>
            <a:extLst>
              <a:ext uri="{FF2B5EF4-FFF2-40B4-BE49-F238E27FC236}">
                <a16:creationId xmlns:a16="http://schemas.microsoft.com/office/drawing/2014/main" id="{C78D4E73-92C0-49E4-AC89-B7FDDD1200FF}"/>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11" name="Sous-titre 4">
            <a:extLst>
              <a:ext uri="{FF2B5EF4-FFF2-40B4-BE49-F238E27FC236}">
                <a16:creationId xmlns:a16="http://schemas.microsoft.com/office/drawing/2014/main" id="{3FF92313-BE16-4BB2-A4DB-605058B358E7}"/>
              </a:ext>
            </a:extLst>
          </p:cNvPr>
          <p:cNvSpPr txBox="1">
            <a:spLocks/>
          </p:cNvSpPr>
          <p:nvPr/>
        </p:nvSpPr>
        <p:spPr>
          <a:xfrm>
            <a:off x="2853813" y="965022"/>
            <a:ext cx="3866843" cy="3044767"/>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Bulletin officiel n°30 du 25/08/2016 :</a:t>
            </a:r>
          </a:p>
          <a:p>
            <a:pPr algn="just">
              <a:lnSpc>
                <a:spcPct val="107000"/>
              </a:lnSpc>
              <a:spcAft>
                <a:spcPts val="800"/>
              </a:spcAft>
            </a:pPr>
            <a:r>
              <a:rPr lang="fr-FR" sz="1400" i="1" dirty="0">
                <a:solidFill>
                  <a:srgbClr val="000000"/>
                </a:solidFill>
                <a:ea typeface="Times New Roman" panose="02020603050405020304" pitchFamily="18" charset="0"/>
                <a:cs typeface="Times New Roman" panose="02020603050405020304" pitchFamily="18" charset="0"/>
              </a:rPr>
              <a:t>"</a:t>
            </a:r>
            <a:r>
              <a:rPr lang="fr-FR" sz="1400" i="1" dirty="0">
                <a:solidFill>
                  <a:srgbClr val="000000"/>
                </a:solidFill>
              </a:rPr>
              <a:t>Au collège et au lycée, le certificat de compétences de citoyen de sécurité civile PSC1 est accessible à tout élève bénéficiant de la formation appropriée secourisme</a:t>
            </a:r>
            <a:r>
              <a:rPr lang="fr-FR" sz="1400" i="1" dirty="0">
                <a:solidFill>
                  <a:srgbClr val="000000"/>
                </a:solidFill>
                <a:effectLst/>
                <a:ea typeface="Times New Roman" panose="02020603050405020304" pitchFamily="18" charset="0"/>
              </a:rPr>
              <a:t>."</a:t>
            </a:r>
          </a:p>
          <a:p>
            <a:pPr algn="just">
              <a:lnSpc>
                <a:spcPct val="107000"/>
              </a:lnSpc>
              <a:spcAft>
                <a:spcPts val="800"/>
              </a:spcAft>
            </a:pPr>
            <a:r>
              <a:rPr lang="fr-FR" sz="1400" i="1" dirty="0">
                <a:solidFill>
                  <a:srgbClr val="000000"/>
                </a:solidFill>
              </a:rPr>
              <a:t>"Une sensibilisation de tous les élèves en classe de troisième est généralisée. Les objectifs fixés sont les suivants : à la fin de l'année scolaire 2016/2017, 50 % des élèves de troisième devront avoir reçu une formation à la prévention et secours civiques de niveau 1 (PSC1), 60 % en 2017/2018 et 70% en 2018/2019."</a:t>
            </a:r>
          </a:p>
        </p:txBody>
      </p:sp>
      <p:pic>
        <p:nvPicPr>
          <p:cNvPr id="12" name="Image 11">
            <a:extLst>
              <a:ext uri="{FF2B5EF4-FFF2-40B4-BE49-F238E27FC236}">
                <a16:creationId xmlns:a16="http://schemas.microsoft.com/office/drawing/2014/main" id="{77853574-1201-4B17-B651-75C83145C05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8724" y="989443"/>
            <a:ext cx="2139611" cy="3020346"/>
          </a:xfrm>
          <a:prstGeom prst="rect">
            <a:avLst/>
          </a:prstGeom>
          <a:solidFill>
            <a:srgbClr val="FFFFFF">
              <a:shade val="85000"/>
            </a:srgbClr>
          </a:solidFill>
          <a:ln w="76200" cap="sq">
            <a:solidFill>
              <a:srgbClr val="EEB90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ous-titre 4">
            <a:extLst>
              <a:ext uri="{FF2B5EF4-FFF2-40B4-BE49-F238E27FC236}">
                <a16:creationId xmlns:a16="http://schemas.microsoft.com/office/drawing/2014/main" id="{1E06EF55-7EF6-4772-A12B-3ABB7082F68C}"/>
              </a:ext>
            </a:extLst>
          </p:cNvPr>
          <p:cNvSpPr txBox="1">
            <a:spLocks/>
          </p:cNvSpPr>
          <p:nvPr/>
        </p:nvSpPr>
        <p:spPr>
          <a:xfrm>
            <a:off x="1" y="4867728"/>
            <a:ext cx="6857998" cy="4055047"/>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initiale PSC1 s’adressant aux ÉLÈVES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Acquérir les capacités nécessaires pour agir en citoyen acteur de sécurité civile, conformément aux dispositions de la loi de modernisation de la sécurité civile </a:t>
            </a:r>
          </a:p>
          <a:p>
            <a:pPr marL="285750" indent="-285750" algn="just">
              <a:buFont typeface="Wingdings" panose="05000000000000000000" pitchFamily="2" charset="2"/>
              <a:buChar char="q"/>
            </a:pPr>
            <a:r>
              <a:rPr lang="fr-FR" sz="1400" dirty="0">
                <a:solidFill>
                  <a:srgbClr val="000000"/>
                </a:solidFill>
              </a:rPr>
              <a:t>Obtenir le certificat de compétences de citoyen de sécurité civile  PSC1</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La protection et l’alerte</a:t>
            </a:r>
          </a:p>
          <a:p>
            <a:pPr marL="285750" indent="-285750" algn="just">
              <a:buFont typeface="Wingdings" panose="05000000000000000000" pitchFamily="2" charset="2"/>
              <a:buChar char="q"/>
            </a:pPr>
            <a:r>
              <a:rPr lang="fr-FR" sz="1400" dirty="0">
                <a:solidFill>
                  <a:srgbClr val="000000"/>
                </a:solidFill>
              </a:rPr>
              <a:t>L’obstruction des voies aériennes par un corps étranger</a:t>
            </a:r>
          </a:p>
          <a:p>
            <a:pPr marL="285750" indent="-285750" algn="just">
              <a:buFont typeface="Wingdings" panose="05000000000000000000" pitchFamily="2" charset="2"/>
              <a:buChar char="q"/>
            </a:pPr>
            <a:r>
              <a:rPr lang="fr-FR" sz="1400" dirty="0">
                <a:solidFill>
                  <a:srgbClr val="000000"/>
                </a:solidFill>
              </a:rPr>
              <a:t>Les hémorragies externes</a:t>
            </a:r>
          </a:p>
          <a:p>
            <a:pPr marL="285750" indent="-285750" algn="just">
              <a:buFont typeface="Wingdings" panose="05000000000000000000" pitchFamily="2" charset="2"/>
              <a:buChar char="q"/>
            </a:pPr>
            <a:r>
              <a:rPr lang="fr-FR" sz="1400" dirty="0">
                <a:solidFill>
                  <a:srgbClr val="000000"/>
                </a:solidFill>
              </a:rPr>
              <a:t>Les plaies</a:t>
            </a:r>
          </a:p>
          <a:p>
            <a:pPr marL="285750" indent="-285750" algn="just">
              <a:buFont typeface="Wingdings" panose="05000000000000000000" pitchFamily="2" charset="2"/>
              <a:buChar char="q"/>
            </a:pPr>
            <a:r>
              <a:rPr lang="fr-FR" sz="1400" dirty="0">
                <a:solidFill>
                  <a:srgbClr val="000000"/>
                </a:solidFill>
              </a:rPr>
              <a:t>Les brûlures</a:t>
            </a:r>
          </a:p>
          <a:p>
            <a:pPr marL="285750" indent="-285750" algn="just">
              <a:buFont typeface="Wingdings" panose="05000000000000000000" pitchFamily="2" charset="2"/>
              <a:buChar char="q"/>
            </a:pPr>
            <a:r>
              <a:rPr lang="fr-FR" sz="1400" dirty="0">
                <a:solidFill>
                  <a:srgbClr val="000000"/>
                </a:solidFill>
              </a:rPr>
              <a:t>Le traumatisme</a:t>
            </a:r>
          </a:p>
          <a:p>
            <a:pPr marL="285750" indent="-285750" algn="just">
              <a:buFont typeface="Wingdings" panose="05000000000000000000" pitchFamily="2" charset="2"/>
              <a:buChar char="q"/>
            </a:pPr>
            <a:r>
              <a:rPr lang="fr-FR" sz="1400" dirty="0">
                <a:solidFill>
                  <a:srgbClr val="000000"/>
                </a:solidFill>
              </a:rPr>
              <a:t>Le malaise</a:t>
            </a:r>
          </a:p>
          <a:p>
            <a:pPr marL="285750" indent="-285750" algn="just">
              <a:buFont typeface="Wingdings" panose="05000000000000000000" pitchFamily="2" charset="2"/>
              <a:buChar char="q"/>
            </a:pPr>
            <a:r>
              <a:rPr lang="fr-FR" sz="1400" dirty="0">
                <a:solidFill>
                  <a:srgbClr val="000000"/>
                </a:solidFill>
              </a:rPr>
              <a:t>La perte de connaissance</a:t>
            </a:r>
          </a:p>
          <a:p>
            <a:pPr marL="285750" indent="-285750" algn="just">
              <a:buFont typeface="Wingdings" panose="05000000000000000000" pitchFamily="2" charset="2"/>
              <a:buChar char="q"/>
            </a:pPr>
            <a:r>
              <a:rPr lang="fr-FR" sz="1400" dirty="0">
                <a:solidFill>
                  <a:srgbClr val="000000"/>
                </a:solidFill>
              </a:rPr>
              <a:t>L’arrêt cardiaque</a:t>
            </a:r>
          </a:p>
        </p:txBody>
      </p:sp>
      <p:sp>
        <p:nvSpPr>
          <p:cNvPr id="18" name="Rectangle : coins arrondis 17">
            <a:extLst>
              <a:ext uri="{FF2B5EF4-FFF2-40B4-BE49-F238E27FC236}">
                <a16:creationId xmlns:a16="http://schemas.microsoft.com/office/drawing/2014/main" id="{C3183F85-009C-40DD-A796-A8958EA13C2B}"/>
              </a:ext>
            </a:extLst>
          </p:cNvPr>
          <p:cNvSpPr/>
          <p:nvPr/>
        </p:nvSpPr>
        <p:spPr>
          <a:xfrm>
            <a:off x="137344" y="8941445"/>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19" name="Rectangle : coins arrondis 18">
            <a:hlinkClick r:id="rId6"/>
            <a:extLst>
              <a:ext uri="{FF2B5EF4-FFF2-40B4-BE49-F238E27FC236}">
                <a16:creationId xmlns:a16="http://schemas.microsoft.com/office/drawing/2014/main" id="{B5BD5107-4636-4C98-97C1-71DCC71CA480}"/>
              </a:ext>
            </a:extLst>
          </p:cNvPr>
          <p:cNvSpPr/>
          <p:nvPr/>
        </p:nvSpPr>
        <p:spPr>
          <a:xfrm>
            <a:off x="137343" y="9424687"/>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spTree>
    <p:extLst>
      <p:ext uri="{BB962C8B-B14F-4D97-AF65-F5344CB8AC3E}">
        <p14:creationId xmlns:p14="http://schemas.microsoft.com/office/powerpoint/2010/main" val="36013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ous-titre 4">
            <a:extLst>
              <a:ext uri="{FF2B5EF4-FFF2-40B4-BE49-F238E27FC236}">
                <a16:creationId xmlns:a16="http://schemas.microsoft.com/office/drawing/2014/main" id="{E7351124-A8FC-412C-BE35-4E532A9DF222}"/>
              </a:ext>
            </a:extLst>
          </p:cNvPr>
          <p:cNvSpPr txBox="1">
            <a:spLocks/>
          </p:cNvSpPr>
          <p:nvPr/>
        </p:nvSpPr>
        <p:spPr>
          <a:xfrm>
            <a:off x="1" y="803787"/>
            <a:ext cx="6857998" cy="199840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continue PSC1 s’adressant aux ÉLÈVES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Maintenir ses  compétences de citoyen de sécurité civile PSC1 pour porter secours à une personne en situation de détresse physique, conformément aux dispositions de la loi de modernisation de la sécurité civile </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Identique à la formation initiale mais allégé</a:t>
            </a:r>
          </a:p>
        </p:txBody>
      </p:sp>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PSC1 (2/3)</a:t>
            </a:r>
            <a:endParaRPr lang="fr-FR" sz="2800" b="1" dirty="0">
              <a:solidFill>
                <a:schemeClr val="bg1"/>
              </a:solidFill>
            </a:endParaRPr>
          </a:p>
        </p:txBody>
      </p:sp>
      <p:sp>
        <p:nvSpPr>
          <p:cNvPr id="8" name="Flèche : droite 7">
            <a:hlinkClick r:id="rId3" action="ppaction://hlinksldjump" tooltip="1"/>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1</a:t>
            </a:r>
          </a:p>
        </p:txBody>
      </p:sp>
      <p:sp>
        <p:nvSpPr>
          <p:cNvPr id="16" name="Flèche : droite 15">
            <a:hlinkClick r:id="rId4" action="ppaction://hlinksldjump" tooltip="3"/>
            <a:extLst>
              <a:ext uri="{FF2B5EF4-FFF2-40B4-BE49-F238E27FC236}">
                <a16:creationId xmlns:a16="http://schemas.microsoft.com/office/drawing/2014/main" id="{168AAA54-1A5D-4819-9F83-2F62FF176AED}"/>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3</a:t>
            </a:r>
          </a:p>
        </p:txBody>
      </p:sp>
      <p:sp>
        <p:nvSpPr>
          <p:cNvPr id="24" name="Rectangle : coins arrondis 23">
            <a:extLst>
              <a:ext uri="{FF2B5EF4-FFF2-40B4-BE49-F238E27FC236}">
                <a16:creationId xmlns:a16="http://schemas.microsoft.com/office/drawing/2014/main" id="{21FCA2D0-1C26-4C6E-A181-8055A51170C7}"/>
              </a:ext>
            </a:extLst>
          </p:cNvPr>
          <p:cNvSpPr/>
          <p:nvPr/>
        </p:nvSpPr>
        <p:spPr>
          <a:xfrm>
            <a:off x="137344" y="2813489"/>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25" name="Rectangle : coins arrondis 24">
            <a:hlinkClick r:id="rId5"/>
            <a:extLst>
              <a:ext uri="{FF2B5EF4-FFF2-40B4-BE49-F238E27FC236}">
                <a16:creationId xmlns:a16="http://schemas.microsoft.com/office/drawing/2014/main" id="{5CE969C3-721D-4D8F-9D24-C07CA4344C36}"/>
              </a:ext>
            </a:extLst>
          </p:cNvPr>
          <p:cNvSpPr/>
          <p:nvPr/>
        </p:nvSpPr>
        <p:spPr>
          <a:xfrm>
            <a:off x="137343" y="3296731"/>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sp>
        <p:nvSpPr>
          <p:cNvPr id="26" name="Sous-titre 4">
            <a:extLst>
              <a:ext uri="{FF2B5EF4-FFF2-40B4-BE49-F238E27FC236}">
                <a16:creationId xmlns:a16="http://schemas.microsoft.com/office/drawing/2014/main" id="{A526A814-C4F6-4CC2-A752-B41F7999EB2E}"/>
              </a:ext>
            </a:extLst>
          </p:cNvPr>
          <p:cNvSpPr txBox="1">
            <a:spLocks/>
          </p:cNvSpPr>
          <p:nvPr/>
        </p:nvSpPr>
        <p:spPr>
          <a:xfrm>
            <a:off x="1" y="4041813"/>
            <a:ext cx="6857998" cy="429839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initiale de formateur PSC s’adressant aux ENSEIGNANTS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Acquérir le certificat de compétences de formateur en prévention et secours civiques </a:t>
            </a:r>
          </a:p>
          <a:p>
            <a:pPr marL="285750" indent="-285750" algn="just">
              <a:buFont typeface="Wingdings" panose="05000000000000000000" pitchFamily="2" charset="2"/>
              <a:buChar char="q"/>
            </a:pPr>
            <a:r>
              <a:rPr lang="fr-FR" sz="1400" dirty="0">
                <a:solidFill>
                  <a:srgbClr val="000000"/>
                </a:solidFill>
              </a:rPr>
              <a:t>Acquérir des connaissances relatives à l’unité d’enseignement "pédagogie initiale et commune de formateur" (cf. arrêté du 4 septembre 2012) </a:t>
            </a:r>
          </a:p>
          <a:p>
            <a:pPr marL="285750" indent="-285750" algn="just">
              <a:buFont typeface="Wingdings" panose="05000000000000000000" pitchFamily="2" charset="2"/>
              <a:buChar char="q"/>
            </a:pPr>
            <a:r>
              <a:rPr lang="fr-FR" sz="1400" dirty="0">
                <a:solidFill>
                  <a:srgbClr val="000000"/>
                </a:solidFill>
              </a:rPr>
              <a:t>Acquérir des compétences relatives à l’unité d’enseignement "pédagogie appliquée à l’emploi de formateur en prévention et secours civiques" (cf. arrêté du 8 août 2012)</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L’organisation et la gestion administrative d’une formation PSC1 </a:t>
            </a:r>
          </a:p>
          <a:p>
            <a:pPr marL="285750" indent="-285750" algn="just">
              <a:buFont typeface="Wingdings" panose="05000000000000000000" pitchFamily="2" charset="2"/>
              <a:buChar char="q"/>
            </a:pPr>
            <a:r>
              <a:rPr lang="fr-FR" sz="1400" dirty="0">
                <a:solidFill>
                  <a:srgbClr val="000000"/>
                </a:solidFill>
              </a:rPr>
              <a:t>Les techniques pédagogiques </a:t>
            </a:r>
          </a:p>
          <a:p>
            <a:pPr marL="285750" indent="-285750" algn="just">
              <a:buFont typeface="Wingdings" panose="05000000000000000000" pitchFamily="2" charset="2"/>
              <a:buChar char="q"/>
            </a:pPr>
            <a:r>
              <a:rPr lang="fr-FR" sz="1400" dirty="0">
                <a:solidFill>
                  <a:srgbClr val="000000"/>
                </a:solidFill>
              </a:rPr>
              <a:t>Les outils pédagogiques et la gestion du matériel </a:t>
            </a:r>
          </a:p>
          <a:p>
            <a:pPr marL="285750" indent="-285750" algn="just">
              <a:buFont typeface="Wingdings" panose="05000000000000000000" pitchFamily="2" charset="2"/>
              <a:buChar char="q"/>
            </a:pPr>
            <a:r>
              <a:rPr lang="fr-FR" sz="1400" dirty="0">
                <a:solidFill>
                  <a:srgbClr val="000000"/>
                </a:solidFill>
              </a:rPr>
              <a:t>La pédagogie initiale et commune de formateur PSC </a:t>
            </a:r>
          </a:p>
          <a:p>
            <a:pPr marL="285750" indent="-285750" algn="just">
              <a:buFont typeface="Wingdings" panose="05000000000000000000" pitchFamily="2" charset="2"/>
              <a:buChar char="q"/>
            </a:pPr>
            <a:r>
              <a:rPr lang="fr-FR" sz="1400" dirty="0">
                <a:solidFill>
                  <a:srgbClr val="000000"/>
                </a:solidFill>
              </a:rPr>
              <a:t>Les mises en situation d’apprentissage </a:t>
            </a:r>
          </a:p>
          <a:p>
            <a:pPr marL="285750" indent="-285750" algn="just">
              <a:buFont typeface="Wingdings" panose="05000000000000000000" pitchFamily="2" charset="2"/>
              <a:buChar char="q"/>
            </a:pPr>
            <a:r>
              <a:rPr lang="fr-FR" sz="1400" dirty="0">
                <a:solidFill>
                  <a:srgbClr val="000000"/>
                </a:solidFill>
              </a:rPr>
              <a:t>Le contrôle en cours de formation</a:t>
            </a:r>
          </a:p>
          <a:p>
            <a:pPr marL="285750" indent="-285750" algn="just">
              <a:buFont typeface="Wingdings" panose="05000000000000000000" pitchFamily="2" charset="2"/>
              <a:buChar char="q"/>
            </a:pPr>
            <a:r>
              <a:rPr lang="fr-FR" sz="1400" dirty="0">
                <a:solidFill>
                  <a:srgbClr val="000000"/>
                </a:solidFill>
              </a:rPr>
              <a:t>L’évaluation certificative</a:t>
            </a:r>
          </a:p>
        </p:txBody>
      </p:sp>
      <p:sp>
        <p:nvSpPr>
          <p:cNvPr id="27" name="Rectangle : coins arrondis 26">
            <a:extLst>
              <a:ext uri="{FF2B5EF4-FFF2-40B4-BE49-F238E27FC236}">
                <a16:creationId xmlns:a16="http://schemas.microsoft.com/office/drawing/2014/main" id="{FAB4A079-B758-4D7A-9452-E8B8E5FF29F1}"/>
              </a:ext>
            </a:extLst>
          </p:cNvPr>
          <p:cNvSpPr/>
          <p:nvPr/>
        </p:nvSpPr>
        <p:spPr>
          <a:xfrm>
            <a:off x="137344" y="8399213"/>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28" name="Rectangle : coins arrondis 27">
            <a:extLst>
              <a:ext uri="{FF2B5EF4-FFF2-40B4-BE49-F238E27FC236}">
                <a16:creationId xmlns:a16="http://schemas.microsoft.com/office/drawing/2014/main" id="{AB3280C7-D6D4-4DC2-AFB2-CF53CEECE669}"/>
              </a:ext>
            </a:extLst>
          </p:cNvPr>
          <p:cNvSpPr/>
          <p:nvPr/>
        </p:nvSpPr>
        <p:spPr>
          <a:xfrm>
            <a:off x="137344" y="8882455"/>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FICHE D’INSCRIPTION À LA FORMATION </a:t>
            </a:r>
            <a:r>
              <a:rPr lang="fr-FR" sz="1400" b="1" dirty="0">
                <a:sym typeface="Wingdings 3" panose="05040102010807070707" pitchFamily="18" charset="2"/>
              </a:rPr>
              <a:t></a:t>
            </a:r>
            <a:endParaRPr lang="fr-FR" sz="1400" b="1" dirty="0"/>
          </a:p>
        </p:txBody>
      </p:sp>
      <p:sp>
        <p:nvSpPr>
          <p:cNvPr id="29" name="Rectangle : coins arrondis 28">
            <a:hlinkClick r:id="rId5"/>
            <a:extLst>
              <a:ext uri="{FF2B5EF4-FFF2-40B4-BE49-F238E27FC236}">
                <a16:creationId xmlns:a16="http://schemas.microsoft.com/office/drawing/2014/main" id="{77C92E7A-05B5-4811-857D-F59F98790B9F}"/>
              </a:ext>
            </a:extLst>
          </p:cNvPr>
          <p:cNvSpPr/>
          <p:nvPr/>
        </p:nvSpPr>
        <p:spPr>
          <a:xfrm>
            <a:off x="137343" y="9365697"/>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spTree>
    <p:extLst>
      <p:ext uri="{BB962C8B-B14F-4D97-AF65-F5344CB8AC3E}">
        <p14:creationId xmlns:p14="http://schemas.microsoft.com/office/powerpoint/2010/main" val="357869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ous-titre 4">
            <a:extLst>
              <a:ext uri="{FF2B5EF4-FFF2-40B4-BE49-F238E27FC236}">
                <a16:creationId xmlns:a16="http://schemas.microsoft.com/office/drawing/2014/main" id="{65541C2B-BE4D-4699-A794-DF063FFDB1A2}"/>
              </a:ext>
            </a:extLst>
          </p:cNvPr>
          <p:cNvSpPr txBox="1">
            <a:spLocks/>
          </p:cNvSpPr>
          <p:nvPr/>
        </p:nvSpPr>
        <p:spPr>
          <a:xfrm>
            <a:off x="1" y="804546"/>
            <a:ext cx="6857998" cy="311115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continue de formateur PSC s’adressant aux ENSEIGNANTS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Maintenir ses compétences relatives à l’unité d’enseignement "pédagogie initiale et commune de formateur" (cf. arrêté du 4 septembre 2012) </a:t>
            </a:r>
          </a:p>
          <a:p>
            <a:pPr marL="285750" indent="-285750" algn="just">
              <a:buFont typeface="Wingdings" panose="05000000000000000000" pitchFamily="2" charset="2"/>
              <a:buChar char="q"/>
            </a:pPr>
            <a:r>
              <a:rPr lang="fr-FR" sz="1400" dirty="0">
                <a:solidFill>
                  <a:srgbClr val="000000"/>
                </a:solidFill>
              </a:rPr>
              <a:t>Maintenir ses compétences relatives à l’unité d’enseignement "pédagogie appliquée à l’emploi de formateur en prévention et secours civiques" (cf. arrêté du 8 août 2012)</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Bilan des formations PSC1 de l’année précédente </a:t>
            </a:r>
          </a:p>
          <a:p>
            <a:pPr marL="285750" indent="-285750" algn="just">
              <a:buFont typeface="Wingdings" panose="05000000000000000000" pitchFamily="2" charset="2"/>
              <a:buChar char="q"/>
            </a:pPr>
            <a:r>
              <a:rPr lang="fr-FR" sz="1400" dirty="0">
                <a:solidFill>
                  <a:srgbClr val="000000"/>
                </a:solidFill>
              </a:rPr>
              <a:t>Actualisation et mise en application des compétences de formateur PSC </a:t>
            </a:r>
          </a:p>
          <a:p>
            <a:pPr marL="285750" indent="-285750" algn="just">
              <a:buFont typeface="Wingdings" panose="05000000000000000000" pitchFamily="2" charset="2"/>
              <a:buChar char="q"/>
            </a:pPr>
            <a:r>
              <a:rPr lang="fr-FR" sz="1400" dirty="0">
                <a:solidFill>
                  <a:srgbClr val="000000"/>
                </a:solidFill>
              </a:rPr>
              <a:t>Apport de connaissances </a:t>
            </a:r>
          </a:p>
          <a:p>
            <a:pPr marL="285750" indent="-285750" algn="just">
              <a:buFont typeface="Wingdings" panose="05000000000000000000" pitchFamily="2" charset="2"/>
              <a:buChar char="q"/>
            </a:pPr>
            <a:r>
              <a:rPr lang="fr-FR" sz="1400" dirty="0">
                <a:solidFill>
                  <a:srgbClr val="000000"/>
                </a:solidFill>
              </a:rPr>
              <a:t>Gestion administrative des formations PSC1</a:t>
            </a:r>
          </a:p>
        </p:txBody>
      </p:sp>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PSC1 (3/3)</a:t>
            </a:r>
            <a:endParaRPr lang="fr-FR" sz="2800" b="1" dirty="0">
              <a:solidFill>
                <a:schemeClr val="bg1"/>
              </a:solidFill>
            </a:endParaRPr>
          </a:p>
        </p:txBody>
      </p:sp>
      <p:sp>
        <p:nvSpPr>
          <p:cNvPr id="8" name="Flèche : droite 7">
            <a:hlinkClick r:id="rId3" action="ppaction://hlinksldjump" tooltip="2"/>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2</a:t>
            </a:r>
          </a:p>
        </p:txBody>
      </p:sp>
      <p:grpSp>
        <p:nvGrpSpPr>
          <p:cNvPr id="2" name="Groupe 1">
            <a:extLst>
              <a:ext uri="{FF2B5EF4-FFF2-40B4-BE49-F238E27FC236}">
                <a16:creationId xmlns:a16="http://schemas.microsoft.com/office/drawing/2014/main" id="{E19F05E3-ED86-4CD1-B059-2301A3D606D0}"/>
              </a:ext>
            </a:extLst>
          </p:cNvPr>
          <p:cNvGrpSpPr/>
          <p:nvPr/>
        </p:nvGrpSpPr>
        <p:grpSpPr>
          <a:xfrm>
            <a:off x="137345" y="9123438"/>
            <a:ext cx="6583312" cy="626807"/>
            <a:chOff x="137345" y="9123438"/>
            <a:chExt cx="6583312" cy="626807"/>
          </a:xfrm>
        </p:grpSpPr>
        <p:sp>
          <p:nvSpPr>
            <p:cNvPr id="3" name="Rectangle 2">
              <a:hlinkClick r:id="rId4" tooltip="ESPACE FORMATEURS PSC"/>
              <a:extLst>
                <a:ext uri="{FF2B5EF4-FFF2-40B4-BE49-F238E27FC236}">
                  <a16:creationId xmlns:a16="http://schemas.microsoft.com/office/drawing/2014/main" id="{C0B2346C-C1D0-4CC0-90D0-74B52327D102}"/>
                </a:ext>
              </a:extLst>
            </p:cNvPr>
            <p:cNvSpPr/>
            <p:nvPr/>
          </p:nvSpPr>
          <p:spPr>
            <a:xfrm>
              <a:off x="137345" y="9123438"/>
              <a:ext cx="6583312" cy="626807"/>
            </a:xfrm>
            <a:prstGeom prst="rect">
              <a:avLst/>
            </a:prstGeom>
            <a:solidFill>
              <a:srgbClr val="EEB90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ESPACE DES FORMATEURS PSC1</a:t>
              </a:r>
            </a:p>
          </p:txBody>
        </p:sp>
        <p:pic>
          <p:nvPicPr>
            <p:cNvPr id="6" name="Image 5">
              <a:extLst>
                <a:ext uri="{FF2B5EF4-FFF2-40B4-BE49-F238E27FC236}">
                  <a16:creationId xmlns:a16="http://schemas.microsoft.com/office/drawing/2014/main" id="{C64B7053-218C-4DB4-AA0B-09709D160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82" y="9166453"/>
              <a:ext cx="511277" cy="511277"/>
            </a:xfrm>
            <a:prstGeom prst="rect">
              <a:avLst/>
            </a:prstGeom>
            <a:effectLst>
              <a:outerShdw blurRad="50800" dist="38100" dir="2700000" algn="tl" rotWithShape="0">
                <a:prstClr val="black">
                  <a:alpha val="40000"/>
                </a:prstClr>
              </a:outerShdw>
            </a:effectLst>
          </p:spPr>
        </p:pic>
      </p:grpSp>
      <p:sp>
        <p:nvSpPr>
          <p:cNvPr id="20" name="Rectangle : coins arrondis 19">
            <a:extLst>
              <a:ext uri="{FF2B5EF4-FFF2-40B4-BE49-F238E27FC236}">
                <a16:creationId xmlns:a16="http://schemas.microsoft.com/office/drawing/2014/main" id="{D13DD380-4548-4F1E-BBA5-310D7126C4BA}"/>
              </a:ext>
            </a:extLst>
          </p:cNvPr>
          <p:cNvSpPr/>
          <p:nvPr/>
        </p:nvSpPr>
        <p:spPr>
          <a:xfrm>
            <a:off x="137344" y="4004194"/>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21" name="Rectangle : coins arrondis 20">
            <a:extLst>
              <a:ext uri="{FF2B5EF4-FFF2-40B4-BE49-F238E27FC236}">
                <a16:creationId xmlns:a16="http://schemas.microsoft.com/office/drawing/2014/main" id="{FDD8F03F-40C7-4A17-8F40-CF08E0F9478C}"/>
              </a:ext>
            </a:extLst>
          </p:cNvPr>
          <p:cNvSpPr/>
          <p:nvPr/>
        </p:nvSpPr>
        <p:spPr>
          <a:xfrm>
            <a:off x="137344" y="4487436"/>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FICHE D’INSCRIPTION À LA FORMATION </a:t>
            </a:r>
            <a:r>
              <a:rPr lang="fr-FR" sz="1400" b="1" dirty="0">
                <a:sym typeface="Wingdings 3" panose="05040102010807070707" pitchFamily="18" charset="2"/>
              </a:rPr>
              <a:t></a:t>
            </a:r>
            <a:endParaRPr lang="fr-FR" sz="1400" b="1" dirty="0"/>
          </a:p>
        </p:txBody>
      </p:sp>
      <p:sp>
        <p:nvSpPr>
          <p:cNvPr id="22" name="Rectangle : coins arrondis 21">
            <a:hlinkClick r:id="rId6"/>
            <a:extLst>
              <a:ext uri="{FF2B5EF4-FFF2-40B4-BE49-F238E27FC236}">
                <a16:creationId xmlns:a16="http://schemas.microsoft.com/office/drawing/2014/main" id="{34A2539D-D3D6-4F4A-BB65-36173932E5A9}"/>
              </a:ext>
            </a:extLst>
          </p:cNvPr>
          <p:cNvSpPr/>
          <p:nvPr/>
        </p:nvSpPr>
        <p:spPr>
          <a:xfrm>
            <a:off x="137343" y="4970678"/>
            <a:ext cx="6583311" cy="368710"/>
          </a:xfrm>
          <a:prstGeom prst="roundRect">
            <a:avLst/>
          </a:prstGeom>
          <a:solidFill>
            <a:srgbClr val="EEB90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spTree>
    <p:extLst>
      <p:ext uri="{BB962C8B-B14F-4D97-AF65-F5344CB8AC3E}">
        <p14:creationId xmlns:p14="http://schemas.microsoft.com/office/powerpoint/2010/main" val="65858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75FEB-D3C6-4DFE-B7D3-D0EF21E3207C}"/>
              </a:ext>
            </a:extLst>
          </p:cNvPr>
          <p:cNvSpPr/>
          <p:nvPr/>
        </p:nvSpPr>
        <p:spPr>
          <a:xfrm>
            <a:off x="914399" y="2241756"/>
            <a:ext cx="1378975" cy="516193"/>
          </a:xfrm>
          <a:prstGeom prst="rect">
            <a:avLst/>
          </a:prstGeom>
          <a:solidFill>
            <a:srgbClr val="2E3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#2e3191</a:t>
            </a:r>
          </a:p>
        </p:txBody>
      </p:sp>
      <p:sp>
        <p:nvSpPr>
          <p:cNvPr id="5" name="Rectangle 4">
            <a:extLst>
              <a:ext uri="{FF2B5EF4-FFF2-40B4-BE49-F238E27FC236}">
                <a16:creationId xmlns:a16="http://schemas.microsoft.com/office/drawing/2014/main" id="{8ED4D255-A6B7-48DD-8D19-BE105349F7CE}"/>
              </a:ext>
            </a:extLst>
          </p:cNvPr>
          <p:cNvSpPr/>
          <p:nvPr/>
        </p:nvSpPr>
        <p:spPr>
          <a:xfrm>
            <a:off x="914398" y="3569110"/>
            <a:ext cx="1378975" cy="516193"/>
          </a:xfrm>
          <a:prstGeom prst="rect">
            <a:avLst/>
          </a:prstGeom>
          <a:solidFill>
            <a:srgbClr val="EE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#eeb90c</a:t>
            </a:r>
          </a:p>
        </p:txBody>
      </p:sp>
      <p:sp>
        <p:nvSpPr>
          <p:cNvPr id="6" name="Rectangle 5">
            <a:extLst>
              <a:ext uri="{FF2B5EF4-FFF2-40B4-BE49-F238E27FC236}">
                <a16:creationId xmlns:a16="http://schemas.microsoft.com/office/drawing/2014/main" id="{12F46044-4557-4B75-A4D8-177B2C8688D9}"/>
              </a:ext>
            </a:extLst>
          </p:cNvPr>
          <p:cNvSpPr/>
          <p:nvPr/>
        </p:nvSpPr>
        <p:spPr>
          <a:xfrm>
            <a:off x="914399" y="2905433"/>
            <a:ext cx="1378975" cy="516193"/>
          </a:xfrm>
          <a:prstGeom prst="rect">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#f04623</a:t>
            </a:r>
          </a:p>
        </p:txBody>
      </p:sp>
      <p:sp>
        <p:nvSpPr>
          <p:cNvPr id="7" name="Rectangle 6">
            <a:extLst>
              <a:ext uri="{FF2B5EF4-FFF2-40B4-BE49-F238E27FC236}">
                <a16:creationId xmlns:a16="http://schemas.microsoft.com/office/drawing/2014/main" id="{95763C7A-828A-465C-86B2-5A9F89452FC1}"/>
              </a:ext>
            </a:extLst>
          </p:cNvPr>
          <p:cNvSpPr/>
          <p:nvPr/>
        </p:nvSpPr>
        <p:spPr>
          <a:xfrm>
            <a:off x="914398" y="4232787"/>
            <a:ext cx="1378975" cy="516193"/>
          </a:xfrm>
          <a:prstGeom prst="rect">
            <a:avLst/>
          </a:prstGeom>
          <a:solidFill>
            <a:srgbClr val="3D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#3dbfd5</a:t>
            </a:r>
          </a:p>
        </p:txBody>
      </p:sp>
      <p:pic>
        <p:nvPicPr>
          <p:cNvPr id="3" name="Image 2">
            <a:extLst>
              <a:ext uri="{FF2B5EF4-FFF2-40B4-BE49-F238E27FC236}">
                <a16:creationId xmlns:a16="http://schemas.microsoft.com/office/drawing/2014/main" id="{F1A86B41-8B7F-4677-BFBE-C6DD8C67E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474329"/>
          </a:xfrm>
          <a:prstGeom prst="rect">
            <a:avLst/>
          </a:prstGeom>
        </p:spPr>
      </p:pic>
    </p:spTree>
    <p:extLst>
      <p:ext uri="{BB962C8B-B14F-4D97-AF65-F5344CB8AC3E}">
        <p14:creationId xmlns:p14="http://schemas.microsoft.com/office/powerpoint/2010/main" val="343377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5" name="Sous-titre 4">
            <a:extLst>
              <a:ext uri="{FF2B5EF4-FFF2-40B4-BE49-F238E27FC236}">
                <a16:creationId xmlns:a16="http://schemas.microsoft.com/office/drawing/2014/main" id="{157F98AE-9932-49EA-866B-C9A75EBC84E1}"/>
              </a:ext>
            </a:extLst>
          </p:cNvPr>
          <p:cNvSpPr txBox="1">
            <a:spLocks/>
          </p:cNvSpPr>
          <p:nvPr/>
        </p:nvSpPr>
        <p:spPr>
          <a:xfrm>
            <a:off x="0" y="5127529"/>
            <a:ext cx="6857999" cy="477847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situation des 1</a:t>
            </a:r>
            <a:r>
              <a:rPr lang="fr-FR" sz="1600" b="1" baseline="30000" dirty="0">
                <a:solidFill>
                  <a:srgbClr val="2E3191"/>
                </a:solidFill>
              </a:rPr>
              <a:t>ers</a:t>
            </a:r>
            <a:r>
              <a:rPr lang="fr-FR" sz="1600" b="1" dirty="0">
                <a:solidFill>
                  <a:srgbClr val="2E3191"/>
                </a:solidFill>
              </a:rPr>
              <a:t> secours dans l’UGSEL Provence-Alpes-Côte d’Azur :</a:t>
            </a:r>
          </a:p>
          <a:p>
            <a:endParaRPr lang="fr-FR" sz="1400" b="1" dirty="0">
              <a:solidFill>
                <a:srgbClr val="FF0000"/>
              </a:solidFill>
            </a:endParaRPr>
          </a:p>
          <a:p>
            <a:r>
              <a:rPr lang="fr-FR" sz="1400" b="1" dirty="0">
                <a:solidFill>
                  <a:srgbClr val="FF0000"/>
                </a:solidFill>
              </a:rPr>
              <a:t>À COMPLÉTER</a:t>
            </a:r>
          </a:p>
          <a:p>
            <a:endParaRPr lang="fr-FR" sz="1400" b="1" dirty="0">
              <a:solidFill>
                <a:srgbClr val="FF0000"/>
              </a:solidFill>
            </a:endParaRPr>
          </a:p>
          <a:p>
            <a:pPr algn="just"/>
            <a:r>
              <a:rPr lang="fr-FR" sz="1400" dirty="0">
                <a:solidFill>
                  <a:srgbClr val="000000"/>
                </a:solidFill>
              </a:rPr>
              <a:t>	</a:t>
            </a:r>
            <a:r>
              <a:rPr lang="fr-FR" sz="1400" dirty="0">
                <a:solidFill>
                  <a:srgbClr val="000000"/>
                </a:solidFill>
                <a:sym typeface="Wingdings" panose="05000000000000000000" pitchFamily="2" charset="2"/>
              </a:rPr>
              <a:t></a:t>
            </a:r>
            <a:r>
              <a:rPr lang="fr-FR" sz="1400" dirty="0">
                <a:solidFill>
                  <a:srgbClr val="000000"/>
                </a:solidFill>
              </a:rPr>
              <a:t> Carte des établissements formant au PSC1</a:t>
            </a:r>
          </a:p>
          <a:p>
            <a:pPr algn="just"/>
            <a:r>
              <a:rPr lang="fr-FR" sz="1400" dirty="0">
                <a:solidFill>
                  <a:srgbClr val="000000"/>
                </a:solidFill>
              </a:rPr>
              <a:t>	</a:t>
            </a:r>
            <a:r>
              <a:rPr lang="fr-FR" sz="1400" dirty="0">
                <a:solidFill>
                  <a:srgbClr val="000000"/>
                </a:solidFill>
                <a:sym typeface="Wingdings" panose="05000000000000000000" pitchFamily="2" charset="2"/>
              </a:rPr>
              <a:t></a:t>
            </a:r>
            <a:r>
              <a:rPr lang="fr-FR" sz="1400" dirty="0">
                <a:solidFill>
                  <a:srgbClr val="000000"/>
                </a:solidFill>
              </a:rPr>
              <a:t> Nombre de diplômes PSC1 délivrés</a:t>
            </a:r>
          </a:p>
          <a:p>
            <a:pPr algn="just"/>
            <a:r>
              <a:rPr lang="fr-FR" sz="1400" dirty="0">
                <a:solidFill>
                  <a:srgbClr val="000000"/>
                </a:solidFill>
              </a:rPr>
              <a:t>	</a:t>
            </a:r>
            <a:r>
              <a:rPr lang="fr-FR" sz="1400" dirty="0">
                <a:solidFill>
                  <a:srgbClr val="000000"/>
                </a:solidFill>
                <a:sym typeface="Wingdings" panose="05000000000000000000" pitchFamily="2" charset="2"/>
              </a:rPr>
              <a:t></a:t>
            </a:r>
            <a:r>
              <a:rPr lang="fr-FR" sz="1400" dirty="0">
                <a:solidFill>
                  <a:srgbClr val="000000"/>
                </a:solidFill>
              </a:rPr>
              <a:t> Nombre de formateurs APS / GQS / PSC </a:t>
            </a:r>
          </a:p>
          <a:p>
            <a:pPr algn="just"/>
            <a:r>
              <a:rPr lang="fr-FR" sz="1400" dirty="0">
                <a:solidFill>
                  <a:srgbClr val="000000"/>
                </a:solidFill>
              </a:rPr>
              <a:t>	</a:t>
            </a:r>
            <a:r>
              <a:rPr lang="fr-FR" sz="1400" dirty="0">
                <a:solidFill>
                  <a:srgbClr val="000000"/>
                </a:solidFill>
                <a:sym typeface="Wingdings" panose="05000000000000000000" pitchFamily="2" charset="2"/>
              </a:rPr>
              <a:t></a:t>
            </a:r>
            <a:r>
              <a:rPr lang="fr-FR" sz="1400" dirty="0">
                <a:solidFill>
                  <a:srgbClr val="000000"/>
                </a:solidFill>
              </a:rPr>
              <a:t> Nombre de formateurs de formateurs APS / GQS / PSC</a:t>
            </a:r>
          </a:p>
          <a:p>
            <a:pPr algn="just"/>
            <a:r>
              <a:rPr lang="fr-FR" sz="1400" dirty="0">
                <a:solidFill>
                  <a:srgbClr val="000000"/>
                </a:solidFill>
              </a:rPr>
              <a:t>	</a:t>
            </a:r>
            <a:r>
              <a:rPr lang="fr-FR" sz="1400" dirty="0">
                <a:solidFill>
                  <a:srgbClr val="000000"/>
                </a:solidFill>
                <a:sym typeface="Wingdings" panose="05000000000000000000" pitchFamily="2" charset="2"/>
              </a:rPr>
              <a:t></a:t>
            </a:r>
            <a:r>
              <a:rPr lang="fr-FR" sz="1400" dirty="0">
                <a:solidFill>
                  <a:srgbClr val="000000"/>
                </a:solidFill>
              </a:rPr>
              <a:t> Perspectives de développement</a:t>
            </a:r>
          </a:p>
        </p:txBody>
      </p:sp>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8222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En savoir plus sur les formations de l’UGSEL en 1</a:t>
            </a:r>
            <a:r>
              <a:rPr lang="fr-FR" sz="1600" b="1" baseline="30000" dirty="0">
                <a:solidFill>
                  <a:srgbClr val="2E3191"/>
                </a:solidFill>
              </a:rPr>
              <a:t>ers</a:t>
            </a:r>
            <a:r>
              <a:rPr lang="fr-FR" sz="1600" b="1" dirty="0">
                <a:solidFill>
                  <a:srgbClr val="2E3191"/>
                </a:solidFill>
              </a:rPr>
              <a:t> secours :</a:t>
            </a:r>
          </a:p>
        </p:txBody>
      </p:sp>
      <p:sp>
        <p:nvSpPr>
          <p:cNvPr id="8" name="Flèche : droite 7">
            <a:hlinkClick r:id="rId3" action="ppaction://hlinksldjump" tooltip="1"/>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1</a:t>
            </a:r>
          </a:p>
        </p:txBody>
      </p:sp>
      <p:sp>
        <p:nvSpPr>
          <p:cNvPr id="10" name="Flèche : droite 9">
            <a:hlinkClick r:id="rId4" action="ppaction://hlinksldjump" tooltip="3"/>
            <a:extLst>
              <a:ext uri="{FF2B5EF4-FFF2-40B4-BE49-F238E27FC236}">
                <a16:creationId xmlns:a16="http://schemas.microsoft.com/office/drawing/2014/main" id="{84B61F5B-5B6C-4707-9955-FFC9E2B1EED6}"/>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3</a:t>
            </a:r>
          </a:p>
        </p:txBody>
      </p:sp>
      <p:pic>
        <p:nvPicPr>
          <p:cNvPr id="11" name="Image 10">
            <a:hlinkClick r:id="rId5" action="ppaction://hlinksldjump" tooltip="FORMATION APS"/>
            <a:extLst>
              <a:ext uri="{FF2B5EF4-FFF2-40B4-BE49-F238E27FC236}">
                <a16:creationId xmlns:a16="http://schemas.microsoft.com/office/drawing/2014/main" id="{F40E8A31-5A83-44F1-8897-BCCAA39FD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60" y="1562169"/>
            <a:ext cx="1800000" cy="2516214"/>
          </a:xfrm>
          <a:prstGeom prst="rect">
            <a:avLst/>
          </a:prstGeom>
          <a:solidFill>
            <a:srgbClr val="FFFFFF">
              <a:shade val="85000"/>
            </a:srgbClr>
          </a:solidFill>
          <a:ln w="57150" cap="sq">
            <a:solidFill>
              <a:srgbClr val="3DBFD5"/>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 11">
            <a:hlinkClick r:id="rId7" action="ppaction://hlinksldjump" tooltip="FORMATION GQS"/>
            <a:extLst>
              <a:ext uri="{FF2B5EF4-FFF2-40B4-BE49-F238E27FC236}">
                <a16:creationId xmlns:a16="http://schemas.microsoft.com/office/drawing/2014/main" id="{D317E0AD-2F82-4F49-864B-788CD266A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8998" y="1562169"/>
            <a:ext cx="1800000" cy="2516361"/>
          </a:xfrm>
          <a:prstGeom prst="rect">
            <a:avLst/>
          </a:prstGeom>
          <a:solidFill>
            <a:srgbClr val="FFFFFF">
              <a:shade val="85000"/>
            </a:srgbClr>
          </a:solidFill>
          <a:ln w="57150" cap="sq">
            <a:solidFill>
              <a:srgbClr val="F04623"/>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3" name="Image 12">
            <a:hlinkClick r:id="rId9" action="ppaction://hlinksldjump" tooltip="FORMATION PSC1"/>
            <a:extLst>
              <a:ext uri="{FF2B5EF4-FFF2-40B4-BE49-F238E27FC236}">
                <a16:creationId xmlns:a16="http://schemas.microsoft.com/office/drawing/2014/main" id="{B4E144A1-22DF-466E-98AD-6E36787394EC}"/>
              </a:ext>
            </a:extLst>
          </p:cNvPr>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4674540" y="1562169"/>
            <a:ext cx="1800000" cy="2516400"/>
          </a:xfrm>
          <a:prstGeom prst="rect">
            <a:avLst/>
          </a:prstGeom>
          <a:ln w="57150">
            <a:solidFill>
              <a:srgbClr val="EEB90C"/>
            </a:solidFill>
          </a:ln>
          <a:effectLst>
            <a:outerShdw blurRad="50800" dist="38100" dir="2700000" algn="tl" rotWithShape="0">
              <a:prstClr val="black">
                <a:alpha val="40000"/>
              </a:prstClr>
            </a:outerShdw>
          </a:effectLst>
        </p:spPr>
      </p:pic>
      <p:sp>
        <p:nvSpPr>
          <p:cNvPr id="14" name="Sous-titre 4">
            <a:extLst>
              <a:ext uri="{FF2B5EF4-FFF2-40B4-BE49-F238E27FC236}">
                <a16:creationId xmlns:a16="http://schemas.microsoft.com/office/drawing/2014/main" id="{664ACF45-3293-4A38-9477-4306CD52EFDF}"/>
              </a:ext>
            </a:extLst>
          </p:cNvPr>
          <p:cNvSpPr txBox="1">
            <a:spLocks/>
          </p:cNvSpPr>
          <p:nvPr/>
        </p:nvSpPr>
        <p:spPr>
          <a:xfrm>
            <a:off x="324464" y="4226944"/>
            <a:ext cx="1888492" cy="60315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3DBFD5"/>
                </a:solidFill>
                <a:effectLst>
                  <a:outerShdw blurRad="38100" dist="38100" dir="2700000" algn="tl">
                    <a:srgbClr val="000000">
                      <a:alpha val="43137"/>
                    </a:srgbClr>
                  </a:outerShdw>
                </a:effectLst>
              </a:rPr>
              <a:t>APPRENDRE À PORTER SECOURS (APS)</a:t>
            </a:r>
          </a:p>
        </p:txBody>
      </p:sp>
      <p:sp>
        <p:nvSpPr>
          <p:cNvPr id="15" name="Sous-titre 4">
            <a:extLst>
              <a:ext uri="{FF2B5EF4-FFF2-40B4-BE49-F238E27FC236}">
                <a16:creationId xmlns:a16="http://schemas.microsoft.com/office/drawing/2014/main" id="{21F324F1-A3B3-4116-958E-75F2A0584387}"/>
              </a:ext>
            </a:extLst>
          </p:cNvPr>
          <p:cNvSpPr txBox="1">
            <a:spLocks/>
          </p:cNvSpPr>
          <p:nvPr/>
        </p:nvSpPr>
        <p:spPr>
          <a:xfrm>
            <a:off x="2484750" y="4226944"/>
            <a:ext cx="1888492" cy="60315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F04623"/>
                </a:solidFill>
                <a:effectLst>
                  <a:outerShdw blurRad="38100" dist="38100" dir="2700000" algn="tl">
                    <a:srgbClr val="000000">
                      <a:alpha val="43137"/>
                    </a:srgbClr>
                  </a:outerShdw>
                </a:effectLst>
              </a:rPr>
              <a:t>GESTES QUI SAUVENT (GQS)</a:t>
            </a:r>
          </a:p>
        </p:txBody>
      </p:sp>
      <p:sp>
        <p:nvSpPr>
          <p:cNvPr id="16" name="Sous-titre 4">
            <a:extLst>
              <a:ext uri="{FF2B5EF4-FFF2-40B4-BE49-F238E27FC236}">
                <a16:creationId xmlns:a16="http://schemas.microsoft.com/office/drawing/2014/main" id="{F4EA0D03-A762-4318-8DC7-08D36B8309A9}"/>
              </a:ext>
            </a:extLst>
          </p:cNvPr>
          <p:cNvSpPr txBox="1">
            <a:spLocks/>
          </p:cNvSpPr>
          <p:nvPr/>
        </p:nvSpPr>
        <p:spPr>
          <a:xfrm>
            <a:off x="4630294" y="4217878"/>
            <a:ext cx="1888492" cy="73512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EEB90C"/>
                </a:solidFill>
                <a:effectLst>
                  <a:outerShdw blurRad="38100" dist="38100" dir="2700000" algn="tl">
                    <a:srgbClr val="000000">
                      <a:alpha val="43137"/>
                    </a:srgbClr>
                  </a:outerShdw>
                </a:effectLst>
              </a:rPr>
              <a:t>PRÉVENTION ET SECOURS CIVIQUES DE NIVEAU 1 (PSC1)</a:t>
            </a:r>
          </a:p>
        </p:txBody>
      </p:sp>
      <p:sp>
        <p:nvSpPr>
          <p:cNvPr id="17" name="Sous-titre 4">
            <a:extLst>
              <a:ext uri="{FF2B5EF4-FFF2-40B4-BE49-F238E27FC236}">
                <a16:creationId xmlns:a16="http://schemas.microsoft.com/office/drawing/2014/main" id="{139CAC06-EF3A-4362-A1B9-F56B49D3D5F6}"/>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rPr>
              <a:t>ACCUEIL (2/4)</a:t>
            </a:r>
          </a:p>
        </p:txBody>
      </p:sp>
    </p:spTree>
    <p:extLst>
      <p:ext uri="{BB962C8B-B14F-4D97-AF65-F5344CB8AC3E}">
        <p14:creationId xmlns:p14="http://schemas.microsoft.com/office/powerpoint/2010/main" val="107358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Organigramme de l’UGSEL Provence-Alpes-Côte d’Azur :</a:t>
            </a:r>
          </a:p>
        </p:txBody>
      </p:sp>
      <p:sp>
        <p:nvSpPr>
          <p:cNvPr id="8" name="Flèche : droite 7">
            <a:hlinkClick r:id="rId3" action="ppaction://hlinksldjump" tooltip="2"/>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2</a:t>
            </a:r>
          </a:p>
        </p:txBody>
      </p:sp>
      <p:sp>
        <p:nvSpPr>
          <p:cNvPr id="13" name="Rectangle : coins arrondis 12">
            <a:extLst>
              <a:ext uri="{FF2B5EF4-FFF2-40B4-BE49-F238E27FC236}">
                <a16:creationId xmlns:a16="http://schemas.microsoft.com/office/drawing/2014/main" id="{1B55EA5F-AFC7-46F2-B911-41D6869265BC}"/>
              </a:ext>
            </a:extLst>
          </p:cNvPr>
          <p:cNvSpPr/>
          <p:nvPr/>
        </p:nvSpPr>
        <p:spPr>
          <a:xfrm>
            <a:off x="0" y="1496551"/>
            <a:ext cx="6854750" cy="360000"/>
          </a:xfrm>
          <a:prstGeom prst="roundRect">
            <a:avLst>
              <a:gd name="adj" fmla="val 0"/>
            </a:avLst>
          </a:prstGeom>
          <a:solidFill>
            <a:srgbClr val="3D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PÔLE ADMINISTRATIF TERRITORIAL</a:t>
            </a:r>
          </a:p>
        </p:txBody>
      </p:sp>
      <p:sp>
        <p:nvSpPr>
          <p:cNvPr id="15" name="Rectangle : coins arrondis 14">
            <a:extLst>
              <a:ext uri="{FF2B5EF4-FFF2-40B4-BE49-F238E27FC236}">
                <a16:creationId xmlns:a16="http://schemas.microsoft.com/office/drawing/2014/main" id="{6F9E250D-42AD-4850-8953-4AF7B60E2AE0}"/>
              </a:ext>
            </a:extLst>
          </p:cNvPr>
          <p:cNvSpPr/>
          <p:nvPr/>
        </p:nvSpPr>
        <p:spPr>
          <a:xfrm>
            <a:off x="0" y="1919572"/>
            <a:ext cx="3438000" cy="1072374"/>
          </a:xfrm>
          <a:prstGeom prst="roundRect">
            <a:avLst>
              <a:gd name="adj" fmla="val 0"/>
            </a:avLst>
          </a:prstGeom>
          <a:solidFill>
            <a:srgbClr val="3D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t>Président territorial :</a:t>
            </a:r>
          </a:p>
          <a:p>
            <a:pPr algn="ctr"/>
            <a:r>
              <a:rPr lang="fr-FR" sz="1400" dirty="0"/>
              <a:t>M. CALVET Didier</a:t>
            </a:r>
          </a:p>
        </p:txBody>
      </p:sp>
      <p:sp>
        <p:nvSpPr>
          <p:cNvPr id="26" name="Rectangle : coins arrondis 25">
            <a:extLst>
              <a:ext uri="{FF2B5EF4-FFF2-40B4-BE49-F238E27FC236}">
                <a16:creationId xmlns:a16="http://schemas.microsoft.com/office/drawing/2014/main" id="{DB7E8D15-26B3-4BA0-861E-62B9C184C3F6}"/>
              </a:ext>
            </a:extLst>
          </p:cNvPr>
          <p:cNvSpPr/>
          <p:nvPr/>
        </p:nvSpPr>
        <p:spPr>
          <a:xfrm>
            <a:off x="3436158" y="1915781"/>
            <a:ext cx="3421841" cy="1076164"/>
          </a:xfrm>
          <a:prstGeom prst="roundRect">
            <a:avLst>
              <a:gd name="adj" fmla="val 0"/>
            </a:avLst>
          </a:prstGeom>
          <a:solidFill>
            <a:srgbClr val="3DB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t>Directeur territorial :</a:t>
            </a:r>
          </a:p>
          <a:p>
            <a:pPr algn="ctr"/>
            <a:r>
              <a:rPr lang="fr-FR" sz="1400" b="1" dirty="0"/>
              <a:t>Responsable de formation :</a:t>
            </a:r>
          </a:p>
          <a:p>
            <a:pPr algn="ctr"/>
            <a:r>
              <a:rPr lang="fr-FR" sz="1400" dirty="0"/>
              <a:t>M. GNECCHI Sébastien</a:t>
            </a:r>
          </a:p>
          <a:p>
            <a:pPr algn="ctr"/>
            <a:r>
              <a:rPr lang="fr-FR" sz="1400" dirty="0"/>
              <a:t>ugsel.paca@gmail.com</a:t>
            </a:r>
          </a:p>
        </p:txBody>
      </p:sp>
      <p:sp>
        <p:nvSpPr>
          <p:cNvPr id="31" name="Rectangle : coins arrondis 30">
            <a:extLst>
              <a:ext uri="{FF2B5EF4-FFF2-40B4-BE49-F238E27FC236}">
                <a16:creationId xmlns:a16="http://schemas.microsoft.com/office/drawing/2014/main" id="{F3699007-5C21-4921-A94D-CB55812C2D47}"/>
              </a:ext>
            </a:extLst>
          </p:cNvPr>
          <p:cNvSpPr/>
          <p:nvPr/>
        </p:nvSpPr>
        <p:spPr>
          <a:xfrm>
            <a:off x="0" y="3650359"/>
            <a:ext cx="3438000" cy="797236"/>
          </a:xfrm>
          <a:prstGeom prst="roundRect">
            <a:avLst>
              <a:gd name="adj" fmla="val 0"/>
            </a:avLst>
          </a:prstGeom>
          <a:solidFill>
            <a:srgbClr val="EE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t>Présidente comité 13 :</a:t>
            </a:r>
          </a:p>
          <a:p>
            <a:pPr algn="ctr"/>
            <a:r>
              <a:rPr lang="fr-FR" sz="1400" dirty="0"/>
              <a:t>Mme LEMASSON Gaëlle</a:t>
            </a:r>
          </a:p>
          <a:p>
            <a:pPr algn="ctr"/>
            <a:endParaRPr lang="fr-FR" sz="1400" dirty="0"/>
          </a:p>
        </p:txBody>
      </p:sp>
      <p:sp>
        <p:nvSpPr>
          <p:cNvPr id="32" name="Rectangle : coins arrondis 31">
            <a:extLst>
              <a:ext uri="{FF2B5EF4-FFF2-40B4-BE49-F238E27FC236}">
                <a16:creationId xmlns:a16="http://schemas.microsoft.com/office/drawing/2014/main" id="{DEEB7D08-0800-49C0-BB47-8781A581E821}"/>
              </a:ext>
            </a:extLst>
          </p:cNvPr>
          <p:cNvSpPr/>
          <p:nvPr/>
        </p:nvSpPr>
        <p:spPr>
          <a:xfrm>
            <a:off x="3438000" y="3646775"/>
            <a:ext cx="3420000" cy="797236"/>
          </a:xfrm>
          <a:prstGeom prst="roundRect">
            <a:avLst>
              <a:gd name="adj" fmla="val 0"/>
            </a:avLst>
          </a:prstGeom>
          <a:solidFill>
            <a:srgbClr val="EE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t>Président comité 13 :</a:t>
            </a:r>
          </a:p>
          <a:p>
            <a:pPr algn="ctr"/>
            <a:r>
              <a:rPr lang="fr-FR" sz="1400" dirty="0"/>
              <a:t>M. GIANNATTASIO Rémi</a:t>
            </a:r>
          </a:p>
          <a:p>
            <a:pPr algn="ctr"/>
            <a:r>
              <a:rPr lang="fr-FR" sz="1400" dirty="0"/>
              <a:t>remgia@hotmail.fr</a:t>
            </a:r>
          </a:p>
        </p:txBody>
      </p:sp>
      <p:sp>
        <p:nvSpPr>
          <p:cNvPr id="33" name="Rectangle : coins arrondis 32">
            <a:extLst>
              <a:ext uri="{FF2B5EF4-FFF2-40B4-BE49-F238E27FC236}">
                <a16:creationId xmlns:a16="http://schemas.microsoft.com/office/drawing/2014/main" id="{D94A0348-CC03-4B9C-B0AF-A3779F1EFC5B}"/>
              </a:ext>
            </a:extLst>
          </p:cNvPr>
          <p:cNvSpPr/>
          <p:nvPr/>
        </p:nvSpPr>
        <p:spPr>
          <a:xfrm>
            <a:off x="0" y="4444011"/>
            <a:ext cx="3441600" cy="797236"/>
          </a:xfrm>
          <a:prstGeom prst="roundRect">
            <a:avLst>
              <a:gd name="adj" fmla="val 0"/>
            </a:avLst>
          </a:prstGeom>
          <a:solidFill>
            <a:srgbClr val="EE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t>Président comité 83 :</a:t>
            </a:r>
          </a:p>
          <a:p>
            <a:pPr algn="ctr"/>
            <a:endParaRPr lang="fr-FR" sz="1400" dirty="0"/>
          </a:p>
          <a:p>
            <a:pPr algn="ctr"/>
            <a:endParaRPr lang="fr-FR" sz="1400" dirty="0"/>
          </a:p>
        </p:txBody>
      </p:sp>
      <p:sp>
        <p:nvSpPr>
          <p:cNvPr id="34" name="Rectangle : coins arrondis 33">
            <a:extLst>
              <a:ext uri="{FF2B5EF4-FFF2-40B4-BE49-F238E27FC236}">
                <a16:creationId xmlns:a16="http://schemas.microsoft.com/office/drawing/2014/main" id="{22E72538-177A-43CD-B8E1-B68146D8828C}"/>
              </a:ext>
            </a:extLst>
          </p:cNvPr>
          <p:cNvSpPr/>
          <p:nvPr/>
        </p:nvSpPr>
        <p:spPr>
          <a:xfrm>
            <a:off x="3444850" y="4444011"/>
            <a:ext cx="3413150" cy="797236"/>
          </a:xfrm>
          <a:prstGeom prst="roundRect">
            <a:avLst>
              <a:gd name="adj" fmla="val 0"/>
            </a:avLst>
          </a:prstGeom>
          <a:solidFill>
            <a:srgbClr val="EE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t>Président comité 84 :</a:t>
            </a:r>
          </a:p>
          <a:p>
            <a:pPr algn="ctr"/>
            <a:endParaRPr lang="fr-FR" sz="1400" dirty="0"/>
          </a:p>
          <a:p>
            <a:pPr algn="ctr"/>
            <a:endParaRPr lang="fr-FR" sz="1400" b="1" dirty="0"/>
          </a:p>
          <a:p>
            <a:pPr algn="ctr"/>
            <a:endParaRPr lang="fr-FR" sz="1400" b="1" dirty="0"/>
          </a:p>
        </p:txBody>
      </p:sp>
      <p:sp>
        <p:nvSpPr>
          <p:cNvPr id="35" name="Rectangle : coins arrondis 34">
            <a:extLst>
              <a:ext uri="{FF2B5EF4-FFF2-40B4-BE49-F238E27FC236}">
                <a16:creationId xmlns:a16="http://schemas.microsoft.com/office/drawing/2014/main" id="{8066122A-AA37-48D1-9389-D30F75710774}"/>
              </a:ext>
            </a:extLst>
          </p:cNvPr>
          <p:cNvSpPr/>
          <p:nvPr/>
        </p:nvSpPr>
        <p:spPr>
          <a:xfrm>
            <a:off x="-3250" y="5475795"/>
            <a:ext cx="6861250" cy="360000"/>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PÔLE PÉDAGOGIQUE - FORMATEURS DE FORMATEURS</a:t>
            </a:r>
          </a:p>
        </p:txBody>
      </p:sp>
      <p:sp>
        <p:nvSpPr>
          <p:cNvPr id="36" name="Rectangle : coins arrondis 35">
            <a:extLst>
              <a:ext uri="{FF2B5EF4-FFF2-40B4-BE49-F238E27FC236}">
                <a16:creationId xmlns:a16="http://schemas.microsoft.com/office/drawing/2014/main" id="{5CC8EB82-174D-4158-9579-6E3E7C32D83C}"/>
              </a:ext>
            </a:extLst>
          </p:cNvPr>
          <p:cNvSpPr/>
          <p:nvPr/>
        </p:nvSpPr>
        <p:spPr>
          <a:xfrm>
            <a:off x="-3251" y="5891445"/>
            <a:ext cx="3421929" cy="606048"/>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Mme LEMASSON Gaëlle :</a:t>
            </a:r>
          </a:p>
          <a:p>
            <a:pPr algn="ctr"/>
            <a:endParaRPr lang="fr-FR" sz="1400" dirty="0"/>
          </a:p>
        </p:txBody>
      </p:sp>
      <p:sp>
        <p:nvSpPr>
          <p:cNvPr id="37" name="Rectangle : coins arrondis 36">
            <a:extLst>
              <a:ext uri="{FF2B5EF4-FFF2-40B4-BE49-F238E27FC236}">
                <a16:creationId xmlns:a16="http://schemas.microsoft.com/office/drawing/2014/main" id="{D1250DF9-9D15-493A-A267-DE263824E4A6}"/>
              </a:ext>
            </a:extLst>
          </p:cNvPr>
          <p:cNvSpPr/>
          <p:nvPr/>
        </p:nvSpPr>
        <p:spPr>
          <a:xfrm>
            <a:off x="3417057" y="5895029"/>
            <a:ext cx="3439321" cy="602464"/>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 BIANCHI Julien :</a:t>
            </a:r>
          </a:p>
          <a:p>
            <a:pPr algn="ctr"/>
            <a:endParaRPr lang="fr-FR" sz="1400" b="1" dirty="0"/>
          </a:p>
        </p:txBody>
      </p:sp>
      <p:sp>
        <p:nvSpPr>
          <p:cNvPr id="40" name="Rectangle : coins arrondis 39">
            <a:extLst>
              <a:ext uri="{FF2B5EF4-FFF2-40B4-BE49-F238E27FC236}">
                <a16:creationId xmlns:a16="http://schemas.microsoft.com/office/drawing/2014/main" id="{94F53E7D-155C-4E6C-933E-98FF5302FAAE}"/>
              </a:ext>
            </a:extLst>
          </p:cNvPr>
          <p:cNvSpPr/>
          <p:nvPr/>
        </p:nvSpPr>
        <p:spPr>
          <a:xfrm>
            <a:off x="-3251" y="6497493"/>
            <a:ext cx="3421929" cy="606048"/>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 DUPERRE Julien :</a:t>
            </a:r>
          </a:p>
          <a:p>
            <a:pPr algn="ctr"/>
            <a:endParaRPr lang="fr-FR" sz="1400" dirty="0"/>
          </a:p>
        </p:txBody>
      </p:sp>
      <p:sp>
        <p:nvSpPr>
          <p:cNvPr id="41" name="Rectangle : coins arrondis 40">
            <a:extLst>
              <a:ext uri="{FF2B5EF4-FFF2-40B4-BE49-F238E27FC236}">
                <a16:creationId xmlns:a16="http://schemas.microsoft.com/office/drawing/2014/main" id="{D9080003-D757-4362-B3BA-EB697FE4F4AC}"/>
              </a:ext>
            </a:extLst>
          </p:cNvPr>
          <p:cNvSpPr/>
          <p:nvPr/>
        </p:nvSpPr>
        <p:spPr>
          <a:xfrm>
            <a:off x="3417057" y="6497492"/>
            <a:ext cx="3439321" cy="606049"/>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 PRUNIER Laurent :</a:t>
            </a:r>
          </a:p>
          <a:p>
            <a:pPr algn="ctr"/>
            <a:endParaRPr lang="fr-FR" sz="1400" b="1" dirty="0"/>
          </a:p>
        </p:txBody>
      </p:sp>
      <p:sp>
        <p:nvSpPr>
          <p:cNvPr id="42" name="Rectangle : coins arrondis 41">
            <a:extLst>
              <a:ext uri="{FF2B5EF4-FFF2-40B4-BE49-F238E27FC236}">
                <a16:creationId xmlns:a16="http://schemas.microsoft.com/office/drawing/2014/main" id="{E16813BF-CEC0-4C34-9A8A-3E209CFC3E7F}"/>
              </a:ext>
            </a:extLst>
          </p:cNvPr>
          <p:cNvSpPr/>
          <p:nvPr/>
        </p:nvSpPr>
        <p:spPr>
          <a:xfrm>
            <a:off x="1625" y="3227783"/>
            <a:ext cx="6854750" cy="360000"/>
          </a:xfrm>
          <a:prstGeom prst="roundRect">
            <a:avLst>
              <a:gd name="adj" fmla="val 0"/>
            </a:avLst>
          </a:prstGeom>
          <a:solidFill>
            <a:srgbClr val="EEB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PÔLE ADMINISTRATIF DÉPARTEMENTAL</a:t>
            </a:r>
          </a:p>
        </p:txBody>
      </p:sp>
      <p:sp>
        <p:nvSpPr>
          <p:cNvPr id="43" name="Rectangle : coins arrondis 42">
            <a:extLst>
              <a:ext uri="{FF2B5EF4-FFF2-40B4-BE49-F238E27FC236}">
                <a16:creationId xmlns:a16="http://schemas.microsoft.com/office/drawing/2014/main" id="{F5A5EA65-71FB-4BB8-8437-88AD9FFAC46F}"/>
              </a:ext>
            </a:extLst>
          </p:cNvPr>
          <p:cNvSpPr/>
          <p:nvPr/>
        </p:nvSpPr>
        <p:spPr>
          <a:xfrm>
            <a:off x="-6500" y="7340944"/>
            <a:ext cx="6861250" cy="360000"/>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PÔLE PÉDAGOGIQUE - FORMATEURS</a:t>
            </a:r>
          </a:p>
        </p:txBody>
      </p:sp>
      <p:sp>
        <p:nvSpPr>
          <p:cNvPr id="44" name="Rectangle : coins arrondis 43">
            <a:extLst>
              <a:ext uri="{FF2B5EF4-FFF2-40B4-BE49-F238E27FC236}">
                <a16:creationId xmlns:a16="http://schemas.microsoft.com/office/drawing/2014/main" id="{56509DEC-E5B0-4ACB-8AE7-7B7F8585C718}"/>
              </a:ext>
            </a:extLst>
          </p:cNvPr>
          <p:cNvSpPr/>
          <p:nvPr/>
        </p:nvSpPr>
        <p:spPr>
          <a:xfrm>
            <a:off x="-6501" y="7756594"/>
            <a:ext cx="6864501" cy="606048"/>
          </a:xfrm>
          <a:prstGeom prst="roundRect">
            <a:avLst>
              <a:gd name="adj" fmla="val 0"/>
            </a:avLst>
          </a:prstGeom>
          <a:solidFill>
            <a:srgbClr val="F04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À COMPLÉTER</a:t>
            </a:r>
          </a:p>
        </p:txBody>
      </p:sp>
      <p:sp>
        <p:nvSpPr>
          <p:cNvPr id="48" name="Sous-titre 4">
            <a:extLst>
              <a:ext uri="{FF2B5EF4-FFF2-40B4-BE49-F238E27FC236}">
                <a16:creationId xmlns:a16="http://schemas.microsoft.com/office/drawing/2014/main" id="{69CC8E41-3BB2-4631-8D15-91BA88B8D1B0}"/>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sym typeface="Wingdings 3" panose="05040102010807070707" pitchFamily="18" charset="2"/>
              </a:rPr>
              <a:t>ACCUEIL (3/4)</a:t>
            </a:r>
            <a:endParaRPr lang="fr-FR" sz="2800" b="1" dirty="0">
              <a:solidFill>
                <a:schemeClr val="bg1"/>
              </a:solidFill>
            </a:endParaRPr>
          </a:p>
        </p:txBody>
      </p:sp>
      <p:sp>
        <p:nvSpPr>
          <p:cNvPr id="21" name="Flèche : droite 20">
            <a:hlinkClick r:id="rId4" action="ppaction://hlinksldjump" tooltip="4"/>
            <a:extLst>
              <a:ext uri="{FF2B5EF4-FFF2-40B4-BE49-F238E27FC236}">
                <a16:creationId xmlns:a16="http://schemas.microsoft.com/office/drawing/2014/main" id="{EADD7AE5-B87F-4217-89FA-9C88C26CD87F}"/>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4</a:t>
            </a:r>
          </a:p>
        </p:txBody>
      </p:sp>
    </p:spTree>
    <p:extLst>
      <p:ext uri="{BB962C8B-B14F-4D97-AF65-F5344CB8AC3E}">
        <p14:creationId xmlns:p14="http://schemas.microsoft.com/office/powerpoint/2010/main" val="424800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Documents divers :</a:t>
            </a:r>
          </a:p>
        </p:txBody>
      </p:sp>
      <p:sp>
        <p:nvSpPr>
          <p:cNvPr id="8" name="Flèche : droite 7">
            <a:hlinkClick r:id="rId3" action="ppaction://hlinksldjump" tooltip="3"/>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3</a:t>
            </a:r>
          </a:p>
        </p:txBody>
      </p:sp>
      <p:sp>
        <p:nvSpPr>
          <p:cNvPr id="48" name="Sous-titre 4">
            <a:extLst>
              <a:ext uri="{FF2B5EF4-FFF2-40B4-BE49-F238E27FC236}">
                <a16:creationId xmlns:a16="http://schemas.microsoft.com/office/drawing/2014/main" id="{69CC8E41-3BB2-4631-8D15-91BA88B8D1B0}"/>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sym typeface="Wingdings 3" panose="05040102010807070707" pitchFamily="18" charset="2"/>
              </a:rPr>
              <a:t>ACCUEIL (4/4)</a:t>
            </a:r>
            <a:endParaRPr lang="fr-FR" sz="2800" b="1" dirty="0">
              <a:solidFill>
                <a:schemeClr val="bg1"/>
              </a:solidFill>
            </a:endParaRPr>
          </a:p>
        </p:txBody>
      </p:sp>
      <p:grpSp>
        <p:nvGrpSpPr>
          <p:cNvPr id="4" name="Groupe 3">
            <a:extLst>
              <a:ext uri="{FF2B5EF4-FFF2-40B4-BE49-F238E27FC236}">
                <a16:creationId xmlns:a16="http://schemas.microsoft.com/office/drawing/2014/main" id="{C9B1145C-9540-45CF-8718-D45F19B18011}"/>
              </a:ext>
            </a:extLst>
          </p:cNvPr>
          <p:cNvGrpSpPr/>
          <p:nvPr/>
        </p:nvGrpSpPr>
        <p:grpSpPr>
          <a:xfrm>
            <a:off x="814849" y="1550862"/>
            <a:ext cx="5228302" cy="1072374"/>
            <a:chOff x="169608" y="1550862"/>
            <a:chExt cx="5228302" cy="1072374"/>
          </a:xfrm>
        </p:grpSpPr>
        <p:sp>
          <p:nvSpPr>
            <p:cNvPr id="21" name="Rectangle : coins arrondis 20">
              <a:hlinkClick r:id="rId4" action="ppaction://hlinksldjump" tooltip="RÉFÉRENTIELS"/>
              <a:extLst>
                <a:ext uri="{FF2B5EF4-FFF2-40B4-BE49-F238E27FC236}">
                  <a16:creationId xmlns:a16="http://schemas.microsoft.com/office/drawing/2014/main" id="{BD7AA3D4-C01B-460B-8454-BEF5A54498E8}"/>
                </a:ext>
              </a:extLst>
            </p:cNvPr>
            <p:cNvSpPr/>
            <p:nvPr/>
          </p:nvSpPr>
          <p:spPr>
            <a:xfrm>
              <a:off x="169608" y="1550862"/>
              <a:ext cx="1231490" cy="1072374"/>
            </a:xfrm>
            <a:prstGeom prst="roundRect">
              <a:avLst>
                <a:gd name="adj" fmla="val 0"/>
              </a:avLst>
            </a:prstGeom>
            <a:solidFill>
              <a:srgbClr val="3DBF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3" name="Image 2">
              <a:hlinkClick r:id="rId4" action="ppaction://hlinksldjump" tooltip="RÉFÉRENTIELS"/>
              <a:extLst>
                <a:ext uri="{FF2B5EF4-FFF2-40B4-BE49-F238E27FC236}">
                  <a16:creationId xmlns:a16="http://schemas.microsoft.com/office/drawing/2014/main" id="{5BB05C38-150E-4710-BA9F-D40EBC09D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03" y="1755579"/>
              <a:ext cx="822300" cy="662940"/>
            </a:xfrm>
            <a:prstGeom prst="rect">
              <a:avLst/>
            </a:prstGeom>
          </p:spPr>
        </p:pic>
        <p:sp>
          <p:nvSpPr>
            <p:cNvPr id="24" name="Rectangle : coins arrondis 23">
              <a:hlinkClick r:id="rId4" action="ppaction://hlinksldjump" tooltip="RÉFÉRENTIELS"/>
              <a:extLst>
                <a:ext uri="{FF2B5EF4-FFF2-40B4-BE49-F238E27FC236}">
                  <a16:creationId xmlns:a16="http://schemas.microsoft.com/office/drawing/2014/main" id="{AA8CF081-6C39-4F94-8047-7B74B6CD9C12}"/>
                </a:ext>
              </a:extLst>
            </p:cNvPr>
            <p:cNvSpPr/>
            <p:nvPr/>
          </p:nvSpPr>
          <p:spPr>
            <a:xfrm>
              <a:off x="1401098" y="1550862"/>
              <a:ext cx="3996812" cy="1072374"/>
            </a:xfrm>
            <a:prstGeom prst="roundRect">
              <a:avLst>
                <a:gd name="adj" fmla="val 0"/>
              </a:avLst>
            </a:prstGeom>
            <a:solidFill>
              <a:srgbClr val="3DBF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RÉFÉRENTIELS</a:t>
              </a:r>
            </a:p>
          </p:txBody>
        </p:sp>
      </p:grpSp>
      <p:grpSp>
        <p:nvGrpSpPr>
          <p:cNvPr id="27" name="Groupe 26">
            <a:extLst>
              <a:ext uri="{FF2B5EF4-FFF2-40B4-BE49-F238E27FC236}">
                <a16:creationId xmlns:a16="http://schemas.microsoft.com/office/drawing/2014/main" id="{27364AA9-364A-43B2-9C5D-8420FFB4A26F}"/>
              </a:ext>
            </a:extLst>
          </p:cNvPr>
          <p:cNvGrpSpPr/>
          <p:nvPr/>
        </p:nvGrpSpPr>
        <p:grpSpPr>
          <a:xfrm>
            <a:off x="814849" y="2827953"/>
            <a:ext cx="5228302" cy="1072374"/>
            <a:chOff x="169608" y="1550862"/>
            <a:chExt cx="5228302" cy="1072374"/>
          </a:xfrm>
        </p:grpSpPr>
        <p:sp>
          <p:nvSpPr>
            <p:cNvPr id="28" name="Rectangle : coins arrondis 27">
              <a:hlinkClick r:id="rId6" action="ppaction://hlinksldjump" tooltip="TEXTES OFFICIELS"/>
              <a:extLst>
                <a:ext uri="{FF2B5EF4-FFF2-40B4-BE49-F238E27FC236}">
                  <a16:creationId xmlns:a16="http://schemas.microsoft.com/office/drawing/2014/main" id="{336D8AF1-930D-49DE-B431-15D012EC3F76}"/>
                </a:ext>
              </a:extLst>
            </p:cNvPr>
            <p:cNvSpPr/>
            <p:nvPr/>
          </p:nvSpPr>
          <p:spPr>
            <a:xfrm>
              <a:off x="169608" y="1550862"/>
              <a:ext cx="1231490" cy="1072374"/>
            </a:xfrm>
            <a:prstGeom prst="roundRect">
              <a:avLst>
                <a:gd name="adj" fmla="val 0"/>
              </a:avLst>
            </a:prstGeom>
            <a:solidFill>
              <a:srgbClr val="EEB9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9" name="Image 28">
              <a:hlinkClick r:id="rId6" action="ppaction://hlinksldjump" tooltip="TEXTES OFFICIELS"/>
              <a:extLst>
                <a:ext uri="{FF2B5EF4-FFF2-40B4-BE49-F238E27FC236}">
                  <a16:creationId xmlns:a16="http://schemas.microsoft.com/office/drawing/2014/main" id="{B13FDB87-8915-4723-A4C0-49BDCAFD665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7309" y="1755579"/>
              <a:ext cx="716087" cy="662940"/>
            </a:xfrm>
            <a:prstGeom prst="rect">
              <a:avLst/>
            </a:prstGeom>
          </p:spPr>
        </p:pic>
        <p:sp>
          <p:nvSpPr>
            <p:cNvPr id="30" name="Rectangle : coins arrondis 29">
              <a:hlinkClick r:id="rId6" action="ppaction://hlinksldjump" tooltip="TEXTES OFFICIELS"/>
              <a:extLst>
                <a:ext uri="{FF2B5EF4-FFF2-40B4-BE49-F238E27FC236}">
                  <a16:creationId xmlns:a16="http://schemas.microsoft.com/office/drawing/2014/main" id="{D978F6E6-D8F9-43CC-A6A6-22952B2CA0E5}"/>
                </a:ext>
              </a:extLst>
            </p:cNvPr>
            <p:cNvSpPr/>
            <p:nvPr/>
          </p:nvSpPr>
          <p:spPr>
            <a:xfrm>
              <a:off x="1401098" y="1550862"/>
              <a:ext cx="3996812" cy="1072374"/>
            </a:xfrm>
            <a:prstGeom prst="roundRect">
              <a:avLst>
                <a:gd name="adj" fmla="val 0"/>
              </a:avLst>
            </a:prstGeom>
            <a:solidFill>
              <a:srgbClr val="EEB9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TEXTES OFFICIELS</a:t>
              </a:r>
            </a:p>
          </p:txBody>
        </p:sp>
      </p:grpSp>
      <p:grpSp>
        <p:nvGrpSpPr>
          <p:cNvPr id="38" name="Groupe 37">
            <a:extLst>
              <a:ext uri="{FF2B5EF4-FFF2-40B4-BE49-F238E27FC236}">
                <a16:creationId xmlns:a16="http://schemas.microsoft.com/office/drawing/2014/main" id="{33F93A71-1B9C-4AFE-A734-1A2D71873C0C}"/>
              </a:ext>
            </a:extLst>
          </p:cNvPr>
          <p:cNvGrpSpPr/>
          <p:nvPr/>
        </p:nvGrpSpPr>
        <p:grpSpPr>
          <a:xfrm>
            <a:off x="822672" y="4105044"/>
            <a:ext cx="5228302" cy="1072374"/>
            <a:chOff x="169608" y="1550862"/>
            <a:chExt cx="5228302" cy="1072374"/>
          </a:xfrm>
        </p:grpSpPr>
        <p:sp>
          <p:nvSpPr>
            <p:cNvPr id="39" name="Rectangle : coins arrondis 38">
              <a:hlinkClick r:id="rId8" action="ppaction://hlinksldjump" tooltip="MATÉRIEL DE 1ERS SECOURS"/>
              <a:extLst>
                <a:ext uri="{FF2B5EF4-FFF2-40B4-BE49-F238E27FC236}">
                  <a16:creationId xmlns:a16="http://schemas.microsoft.com/office/drawing/2014/main" id="{5D330CA7-C491-4055-B93D-A222D01E9CBC}"/>
                </a:ext>
              </a:extLst>
            </p:cNvPr>
            <p:cNvSpPr/>
            <p:nvPr/>
          </p:nvSpPr>
          <p:spPr>
            <a:xfrm>
              <a:off x="169608" y="1550862"/>
              <a:ext cx="1231490" cy="1072374"/>
            </a:xfrm>
            <a:prstGeom prst="roundRect">
              <a:avLst>
                <a:gd name="adj" fmla="val 0"/>
              </a:avLst>
            </a:prstGeom>
            <a:solidFill>
              <a:srgbClr val="F046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45" name="Image 44">
              <a:hlinkClick r:id="rId8" action="ppaction://hlinksldjump" tooltip="MATÉRIEL DE 1ERS SECOURS"/>
              <a:extLst>
                <a:ext uri="{FF2B5EF4-FFF2-40B4-BE49-F238E27FC236}">
                  <a16:creationId xmlns:a16="http://schemas.microsoft.com/office/drawing/2014/main" id="{6AE05251-D0E0-476E-B7EA-2C6E7581598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3379" y="1755579"/>
              <a:ext cx="703946" cy="662940"/>
            </a:xfrm>
            <a:prstGeom prst="rect">
              <a:avLst/>
            </a:prstGeom>
          </p:spPr>
        </p:pic>
        <p:sp>
          <p:nvSpPr>
            <p:cNvPr id="46" name="Rectangle : coins arrondis 45">
              <a:hlinkClick r:id="rId8" action="ppaction://hlinksldjump" tooltip="MATÉRIEL DE 1ERS SECOURS"/>
              <a:extLst>
                <a:ext uri="{FF2B5EF4-FFF2-40B4-BE49-F238E27FC236}">
                  <a16:creationId xmlns:a16="http://schemas.microsoft.com/office/drawing/2014/main" id="{CFFB83F9-A37D-489A-8460-D510E3C623D3}"/>
                </a:ext>
              </a:extLst>
            </p:cNvPr>
            <p:cNvSpPr/>
            <p:nvPr/>
          </p:nvSpPr>
          <p:spPr>
            <a:xfrm>
              <a:off x="1401098" y="1550862"/>
              <a:ext cx="3996812" cy="1072374"/>
            </a:xfrm>
            <a:prstGeom prst="roundRect">
              <a:avLst>
                <a:gd name="adj" fmla="val 0"/>
              </a:avLst>
            </a:prstGeom>
            <a:solidFill>
              <a:srgbClr val="F046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MATÉRIEL DE 1</a:t>
              </a:r>
              <a:r>
                <a:rPr lang="fr-FR" sz="2400" b="1" baseline="30000" dirty="0"/>
                <a:t>ERS</a:t>
              </a:r>
              <a:r>
                <a:rPr lang="fr-FR" sz="2400" b="1" dirty="0"/>
                <a:t> SECOURS</a:t>
              </a:r>
            </a:p>
          </p:txBody>
        </p:sp>
      </p:grpSp>
      <p:grpSp>
        <p:nvGrpSpPr>
          <p:cNvPr id="47" name="Groupe 46">
            <a:extLst>
              <a:ext uri="{FF2B5EF4-FFF2-40B4-BE49-F238E27FC236}">
                <a16:creationId xmlns:a16="http://schemas.microsoft.com/office/drawing/2014/main" id="{880889D6-97AE-4B94-B4A4-435E98C50E5F}"/>
              </a:ext>
            </a:extLst>
          </p:cNvPr>
          <p:cNvGrpSpPr/>
          <p:nvPr/>
        </p:nvGrpSpPr>
        <p:grpSpPr>
          <a:xfrm>
            <a:off x="822672" y="5382135"/>
            <a:ext cx="5228302" cy="1072374"/>
            <a:chOff x="169608" y="1550862"/>
            <a:chExt cx="5228302" cy="1072374"/>
          </a:xfrm>
        </p:grpSpPr>
        <p:sp>
          <p:nvSpPr>
            <p:cNvPr id="49" name="Rectangle : coins arrondis 48">
              <a:hlinkClick r:id="rId10" action="ppaction://hlinksldjump" tooltip="RESSOURCES PÉDAGOGIQUES"/>
              <a:extLst>
                <a:ext uri="{FF2B5EF4-FFF2-40B4-BE49-F238E27FC236}">
                  <a16:creationId xmlns:a16="http://schemas.microsoft.com/office/drawing/2014/main" id="{A5A07305-6C3A-4910-B119-397E71366CEF}"/>
                </a:ext>
              </a:extLst>
            </p:cNvPr>
            <p:cNvSpPr/>
            <p:nvPr/>
          </p:nvSpPr>
          <p:spPr>
            <a:xfrm>
              <a:off x="169608" y="1550862"/>
              <a:ext cx="1231490" cy="1072374"/>
            </a:xfrm>
            <a:prstGeom prst="roundRect">
              <a:avLst>
                <a:gd name="adj" fmla="val 0"/>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50" name="Image 49">
              <a:hlinkClick r:id="rId10" action="ppaction://hlinksldjump" tooltip="RESSOURCES PÉDAGOGIQUES"/>
              <a:extLst>
                <a:ext uri="{FF2B5EF4-FFF2-40B4-BE49-F238E27FC236}">
                  <a16:creationId xmlns:a16="http://schemas.microsoft.com/office/drawing/2014/main" id="{9A8CDCD6-0D63-4815-843B-EA10E129CB7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3379" y="1755579"/>
              <a:ext cx="703946" cy="662940"/>
            </a:xfrm>
            <a:prstGeom prst="rect">
              <a:avLst/>
            </a:prstGeom>
          </p:spPr>
        </p:pic>
        <p:sp>
          <p:nvSpPr>
            <p:cNvPr id="51" name="Rectangle : coins arrondis 50">
              <a:hlinkClick r:id="rId10" action="ppaction://hlinksldjump" tooltip="RESSOURCES PÉDAGOGIQUES"/>
              <a:extLst>
                <a:ext uri="{FF2B5EF4-FFF2-40B4-BE49-F238E27FC236}">
                  <a16:creationId xmlns:a16="http://schemas.microsoft.com/office/drawing/2014/main" id="{4AD0809B-951F-4AE6-8580-9C009AEDE80A}"/>
                </a:ext>
              </a:extLst>
            </p:cNvPr>
            <p:cNvSpPr/>
            <p:nvPr/>
          </p:nvSpPr>
          <p:spPr>
            <a:xfrm>
              <a:off x="1401098" y="1550862"/>
              <a:ext cx="3996812" cy="1072374"/>
            </a:xfrm>
            <a:prstGeom prst="roundRect">
              <a:avLst>
                <a:gd name="adj" fmla="val 0"/>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RESSOURCES PÉDAGOGIQUES</a:t>
              </a:r>
            </a:p>
          </p:txBody>
        </p:sp>
      </p:grpSp>
    </p:spTree>
    <p:extLst>
      <p:ext uri="{BB962C8B-B14F-4D97-AF65-F5344CB8AC3E}">
        <p14:creationId xmlns:p14="http://schemas.microsoft.com/office/powerpoint/2010/main" val="104826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Référentiels pédagogiques :</a:t>
            </a:r>
          </a:p>
        </p:txBody>
      </p:sp>
      <p:sp>
        <p:nvSpPr>
          <p:cNvPr id="8" name="Flèche : droite 7">
            <a:hlinkClick r:id="rId3" action="ppaction://hlinksldjump" tooltip="RETOUR"/>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48" name="Sous-titre 4">
            <a:extLst>
              <a:ext uri="{FF2B5EF4-FFF2-40B4-BE49-F238E27FC236}">
                <a16:creationId xmlns:a16="http://schemas.microsoft.com/office/drawing/2014/main" id="{69CC8E41-3BB2-4631-8D15-91BA88B8D1B0}"/>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sym typeface="Wingdings 3" panose="05040102010807070707" pitchFamily="18" charset="2"/>
              </a:rPr>
              <a:t>RÉFÉRENTIELS</a:t>
            </a:r>
            <a:endParaRPr lang="fr-FR" sz="2800" b="1" dirty="0">
              <a:solidFill>
                <a:schemeClr val="bg1"/>
              </a:solidFill>
            </a:endParaRPr>
          </a:p>
        </p:txBody>
      </p:sp>
      <p:pic>
        <p:nvPicPr>
          <p:cNvPr id="14" name="Image 13">
            <a:extLst>
              <a:ext uri="{FF2B5EF4-FFF2-40B4-BE49-F238E27FC236}">
                <a16:creationId xmlns:a16="http://schemas.microsoft.com/office/drawing/2014/main" id="{ED33E6F9-8AD2-41E5-94AE-78F882D087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3781" y="1562169"/>
            <a:ext cx="1779358" cy="2516214"/>
          </a:xfrm>
          <a:prstGeom prst="rect">
            <a:avLst/>
          </a:prstGeom>
          <a:solidFill>
            <a:srgbClr val="FFFFFF">
              <a:shade val="85000"/>
            </a:srgbClr>
          </a:solidFill>
          <a:ln w="57150" cap="sq">
            <a:solidFill>
              <a:srgbClr val="3DBFD5"/>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7" name="Sous-titre 4">
            <a:extLst>
              <a:ext uri="{FF2B5EF4-FFF2-40B4-BE49-F238E27FC236}">
                <a16:creationId xmlns:a16="http://schemas.microsoft.com/office/drawing/2014/main" id="{2DCD8128-ED10-4782-9EC4-A77DD2B900D4}"/>
              </a:ext>
            </a:extLst>
          </p:cNvPr>
          <p:cNvSpPr txBox="1">
            <a:spLocks/>
          </p:cNvSpPr>
          <p:nvPr/>
        </p:nvSpPr>
        <p:spPr>
          <a:xfrm>
            <a:off x="324464" y="4226944"/>
            <a:ext cx="1888492" cy="60315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3DBFD5"/>
                </a:solidFill>
                <a:effectLst>
                  <a:outerShdw blurRad="38100" dist="38100" dir="2700000" algn="tl">
                    <a:srgbClr val="000000">
                      <a:alpha val="43137"/>
                    </a:srgbClr>
                  </a:outerShdw>
                </a:effectLst>
              </a:rPr>
              <a:t>GQS référentiel ministériel (2019)</a:t>
            </a:r>
          </a:p>
        </p:txBody>
      </p:sp>
      <p:pic>
        <p:nvPicPr>
          <p:cNvPr id="20" name="Image 19">
            <a:extLst>
              <a:ext uri="{FF2B5EF4-FFF2-40B4-BE49-F238E27FC236}">
                <a16:creationId xmlns:a16="http://schemas.microsoft.com/office/drawing/2014/main" id="{1CE959AC-530D-46B1-AFA2-72EE5E28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60" y="5075903"/>
            <a:ext cx="1800000" cy="2516214"/>
          </a:xfrm>
          <a:prstGeom prst="rect">
            <a:avLst/>
          </a:prstGeom>
          <a:solidFill>
            <a:srgbClr val="FFFFFF">
              <a:shade val="85000"/>
            </a:srgbClr>
          </a:solidFill>
          <a:ln w="57150" cap="sq">
            <a:solidFill>
              <a:srgbClr val="EEB90C"/>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1" name="Image 20">
            <a:extLst>
              <a:ext uri="{FF2B5EF4-FFF2-40B4-BE49-F238E27FC236}">
                <a16:creationId xmlns:a16="http://schemas.microsoft.com/office/drawing/2014/main" id="{D7791EA4-A74B-4241-A523-2DDE8139BB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8998" y="5075903"/>
            <a:ext cx="1800000" cy="2516361"/>
          </a:xfrm>
          <a:prstGeom prst="rect">
            <a:avLst/>
          </a:prstGeom>
          <a:solidFill>
            <a:srgbClr val="FFFFFF">
              <a:shade val="85000"/>
            </a:srgbClr>
          </a:solidFill>
          <a:ln w="57150" cap="sq">
            <a:solidFill>
              <a:srgbClr val="EEB90C"/>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2" name="Image 21">
            <a:extLst>
              <a:ext uri="{FF2B5EF4-FFF2-40B4-BE49-F238E27FC236}">
                <a16:creationId xmlns:a16="http://schemas.microsoft.com/office/drawing/2014/main" id="{036B247C-5DFF-4336-9561-5EF3362D89E6}"/>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4674540" y="5075903"/>
            <a:ext cx="1800000" cy="2516400"/>
          </a:xfrm>
          <a:prstGeom prst="rect">
            <a:avLst/>
          </a:prstGeom>
          <a:ln w="57150">
            <a:solidFill>
              <a:srgbClr val="EEB90C"/>
            </a:solidFill>
          </a:ln>
          <a:effectLst>
            <a:outerShdw blurRad="50800" dist="38100" dir="2700000" algn="tl" rotWithShape="0">
              <a:prstClr val="black">
                <a:alpha val="40000"/>
              </a:prstClr>
            </a:outerShdw>
          </a:effectLst>
        </p:spPr>
      </p:pic>
      <p:sp>
        <p:nvSpPr>
          <p:cNvPr id="23" name="Sous-titre 4">
            <a:extLst>
              <a:ext uri="{FF2B5EF4-FFF2-40B4-BE49-F238E27FC236}">
                <a16:creationId xmlns:a16="http://schemas.microsoft.com/office/drawing/2014/main" id="{BEA4AFD6-3C08-4BC9-B0AC-9C7BC0C648F2}"/>
              </a:ext>
            </a:extLst>
          </p:cNvPr>
          <p:cNvSpPr txBox="1">
            <a:spLocks/>
          </p:cNvSpPr>
          <p:nvPr/>
        </p:nvSpPr>
        <p:spPr>
          <a:xfrm>
            <a:off x="324464" y="7740678"/>
            <a:ext cx="1888492" cy="60315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EEB90C"/>
                </a:solidFill>
                <a:effectLst>
                  <a:outerShdw blurRad="38100" dist="38100" dir="2700000" algn="tl">
                    <a:srgbClr val="000000">
                      <a:alpha val="43137"/>
                    </a:srgbClr>
                  </a:outerShdw>
                </a:effectLst>
              </a:rPr>
              <a:t>PSC1 référentiel ministériel (09.2019)</a:t>
            </a:r>
          </a:p>
        </p:txBody>
      </p:sp>
      <p:sp>
        <p:nvSpPr>
          <p:cNvPr id="24" name="Sous-titre 4">
            <a:extLst>
              <a:ext uri="{FF2B5EF4-FFF2-40B4-BE49-F238E27FC236}">
                <a16:creationId xmlns:a16="http://schemas.microsoft.com/office/drawing/2014/main" id="{25037C37-0FB2-4CEF-9B8A-8C70709D3E10}"/>
              </a:ext>
            </a:extLst>
          </p:cNvPr>
          <p:cNvSpPr txBox="1">
            <a:spLocks/>
          </p:cNvSpPr>
          <p:nvPr/>
        </p:nvSpPr>
        <p:spPr>
          <a:xfrm>
            <a:off x="2484750" y="7740677"/>
            <a:ext cx="1888492" cy="72605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EEB90C"/>
                </a:solidFill>
                <a:effectLst>
                  <a:outerShdw blurRad="38100" dist="38100" dir="2700000" algn="tl">
                    <a:srgbClr val="000000">
                      <a:alpha val="43137"/>
                    </a:srgbClr>
                  </a:outerShdw>
                </a:effectLst>
              </a:rPr>
              <a:t>PSC1 référentiel UGSEL (4ème édition 07.2020)</a:t>
            </a:r>
          </a:p>
        </p:txBody>
      </p:sp>
      <p:sp>
        <p:nvSpPr>
          <p:cNvPr id="25" name="Sous-titre 4">
            <a:extLst>
              <a:ext uri="{FF2B5EF4-FFF2-40B4-BE49-F238E27FC236}">
                <a16:creationId xmlns:a16="http://schemas.microsoft.com/office/drawing/2014/main" id="{3B47F042-CD87-4295-A480-1B58357D02C1}"/>
              </a:ext>
            </a:extLst>
          </p:cNvPr>
          <p:cNvSpPr txBox="1">
            <a:spLocks/>
          </p:cNvSpPr>
          <p:nvPr/>
        </p:nvSpPr>
        <p:spPr>
          <a:xfrm>
            <a:off x="4630294" y="7731612"/>
            <a:ext cx="1888492" cy="73512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dirty="0">
                <a:solidFill>
                  <a:srgbClr val="EEB90C"/>
                </a:solidFill>
                <a:effectLst>
                  <a:outerShdw blurRad="38100" dist="38100" dir="2700000" algn="tl">
                    <a:srgbClr val="000000">
                      <a:alpha val="43137"/>
                    </a:srgbClr>
                  </a:outerShdw>
                </a:effectLst>
              </a:rPr>
              <a:t>PSC1 référentiel UGSEL de formation continue</a:t>
            </a:r>
          </a:p>
        </p:txBody>
      </p:sp>
    </p:spTree>
    <p:extLst>
      <p:ext uri="{BB962C8B-B14F-4D97-AF65-F5344CB8AC3E}">
        <p14:creationId xmlns:p14="http://schemas.microsoft.com/office/powerpoint/2010/main" val="82985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Textes officiels APS :</a:t>
            </a:r>
          </a:p>
        </p:txBody>
      </p:sp>
      <p:sp>
        <p:nvSpPr>
          <p:cNvPr id="8" name="Flèche : droite 7">
            <a:hlinkClick r:id="rId3" action="ppaction://hlinksldjump" tooltip="RETOUR"/>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48" name="Sous-titre 4">
            <a:extLst>
              <a:ext uri="{FF2B5EF4-FFF2-40B4-BE49-F238E27FC236}">
                <a16:creationId xmlns:a16="http://schemas.microsoft.com/office/drawing/2014/main" id="{69CC8E41-3BB2-4631-8D15-91BA88B8D1B0}"/>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rPr>
              <a:t>TEXTES OFFICIELS</a:t>
            </a:r>
          </a:p>
        </p:txBody>
      </p:sp>
      <p:sp>
        <p:nvSpPr>
          <p:cNvPr id="15" name="Sous-titre 4">
            <a:extLst>
              <a:ext uri="{FF2B5EF4-FFF2-40B4-BE49-F238E27FC236}">
                <a16:creationId xmlns:a16="http://schemas.microsoft.com/office/drawing/2014/main" id="{E3C97F8A-CD73-489C-87A0-151CECFCA255}"/>
              </a:ext>
            </a:extLst>
          </p:cNvPr>
          <p:cNvSpPr txBox="1">
            <a:spLocks/>
          </p:cNvSpPr>
          <p:nvPr/>
        </p:nvSpPr>
        <p:spPr>
          <a:xfrm>
            <a:off x="1" y="367849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Textes officiels GQS :</a:t>
            </a:r>
          </a:p>
        </p:txBody>
      </p:sp>
      <p:sp>
        <p:nvSpPr>
          <p:cNvPr id="16" name="Sous-titre 4">
            <a:extLst>
              <a:ext uri="{FF2B5EF4-FFF2-40B4-BE49-F238E27FC236}">
                <a16:creationId xmlns:a16="http://schemas.microsoft.com/office/drawing/2014/main" id="{0EC04B45-6132-4A86-91BF-4FB81993B769}"/>
              </a:ext>
            </a:extLst>
          </p:cNvPr>
          <p:cNvSpPr txBox="1">
            <a:spLocks/>
          </p:cNvSpPr>
          <p:nvPr/>
        </p:nvSpPr>
        <p:spPr>
          <a:xfrm>
            <a:off x="1" y="629387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Textes officiels PSC1 :</a:t>
            </a:r>
          </a:p>
        </p:txBody>
      </p:sp>
    </p:spTree>
    <p:extLst>
      <p:ext uri="{BB962C8B-B14F-4D97-AF65-F5344CB8AC3E}">
        <p14:creationId xmlns:p14="http://schemas.microsoft.com/office/powerpoint/2010/main" val="195050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Matériel UGSEL mis à disposition pour les formateurs :</a:t>
            </a:r>
          </a:p>
        </p:txBody>
      </p:sp>
      <p:sp>
        <p:nvSpPr>
          <p:cNvPr id="8" name="Flèche : droite 7">
            <a:hlinkClick r:id="rId3" action="ppaction://hlinksldjump" tooltip="RETOUR"/>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48" name="Sous-titre 4">
            <a:extLst>
              <a:ext uri="{FF2B5EF4-FFF2-40B4-BE49-F238E27FC236}">
                <a16:creationId xmlns:a16="http://schemas.microsoft.com/office/drawing/2014/main" id="{69CC8E41-3BB2-4631-8D15-91BA88B8D1B0}"/>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rPr>
              <a:t>MATÉRIEL UGSEL</a:t>
            </a:r>
          </a:p>
        </p:txBody>
      </p:sp>
    </p:spTree>
    <p:extLst>
      <p:ext uri="{BB962C8B-B14F-4D97-AF65-F5344CB8AC3E}">
        <p14:creationId xmlns:p14="http://schemas.microsoft.com/office/powerpoint/2010/main" val="9527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7" name="Sous-titre 4">
            <a:extLst>
              <a:ext uri="{FF2B5EF4-FFF2-40B4-BE49-F238E27FC236}">
                <a16:creationId xmlns:a16="http://schemas.microsoft.com/office/drawing/2014/main" id="{36F9EA24-CD6D-451C-ADEF-C01006F594FA}"/>
              </a:ext>
            </a:extLst>
          </p:cNvPr>
          <p:cNvSpPr txBox="1">
            <a:spLocks/>
          </p:cNvSpPr>
          <p:nvPr/>
        </p:nvSpPr>
        <p:spPr>
          <a:xfrm>
            <a:off x="1" y="1063117"/>
            <a:ext cx="6857999" cy="33060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Vidéos UGSEL 1</a:t>
            </a:r>
            <a:r>
              <a:rPr lang="fr-FR" sz="1600" b="1" baseline="30000" dirty="0">
                <a:solidFill>
                  <a:srgbClr val="2E3191"/>
                </a:solidFill>
              </a:rPr>
              <a:t>ers</a:t>
            </a:r>
            <a:r>
              <a:rPr lang="fr-FR" sz="1600" b="1" dirty="0">
                <a:solidFill>
                  <a:srgbClr val="2E3191"/>
                </a:solidFill>
              </a:rPr>
              <a:t> secours :</a:t>
            </a:r>
          </a:p>
        </p:txBody>
      </p:sp>
      <p:sp>
        <p:nvSpPr>
          <p:cNvPr id="8" name="Flèche : droite 7">
            <a:hlinkClick r:id="rId3" action="ppaction://hlinksldjump" tooltip="RETOUR"/>
            <a:extLst>
              <a:ext uri="{FF2B5EF4-FFF2-40B4-BE49-F238E27FC236}">
                <a16:creationId xmlns:a16="http://schemas.microsoft.com/office/drawing/2014/main" id="{F77AEDED-5A13-4FE4-8B03-1992FDCD6AAA}"/>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48" name="Sous-titre 4">
            <a:extLst>
              <a:ext uri="{FF2B5EF4-FFF2-40B4-BE49-F238E27FC236}">
                <a16:creationId xmlns:a16="http://schemas.microsoft.com/office/drawing/2014/main" id="{69CC8E41-3BB2-4631-8D15-91BA88B8D1B0}"/>
              </a:ext>
            </a:extLst>
          </p:cNvPr>
          <p:cNvSpPr txBox="1">
            <a:spLocks/>
          </p:cNvSpPr>
          <p:nvPr/>
        </p:nvSpPr>
        <p:spPr>
          <a:xfrm>
            <a:off x="1253614" y="0"/>
            <a:ext cx="4041955" cy="442453"/>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fr-FR" sz="2800" b="1" dirty="0">
                <a:solidFill>
                  <a:schemeClr val="bg1"/>
                </a:solidFill>
                <a:sym typeface="Wingdings 3" panose="05040102010807070707" pitchFamily="18" charset="2"/>
              </a:rPr>
              <a:t>RESSOURCES</a:t>
            </a:r>
            <a:endParaRPr lang="fr-FR" sz="2800" b="1" dirty="0">
              <a:solidFill>
                <a:schemeClr val="bg1"/>
              </a:solidFill>
            </a:endParaRPr>
          </a:p>
        </p:txBody>
      </p:sp>
      <p:pic>
        <p:nvPicPr>
          <p:cNvPr id="3" name="Image 2">
            <a:hlinkClick r:id="rId4" tooltip="ARRÊT CARDIAQUE"/>
            <a:extLst>
              <a:ext uri="{FF2B5EF4-FFF2-40B4-BE49-F238E27FC236}">
                <a16:creationId xmlns:a16="http://schemas.microsoft.com/office/drawing/2014/main" id="{D38AEF87-899A-4459-A7D9-61D6A8B9DD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78" y="1514618"/>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a:hlinkClick r:id="rId6" tooltip="BRÛLURE"/>
            <a:extLst>
              <a:ext uri="{FF2B5EF4-FFF2-40B4-BE49-F238E27FC236}">
                <a16:creationId xmlns:a16="http://schemas.microsoft.com/office/drawing/2014/main" id="{29E52B87-C2C5-4648-846F-DC49A06448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7580" y="1514619"/>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a:hlinkClick r:id="rId8" tooltip="MALAISE"/>
            <a:extLst>
              <a:ext uri="{FF2B5EF4-FFF2-40B4-BE49-F238E27FC236}">
                <a16:creationId xmlns:a16="http://schemas.microsoft.com/office/drawing/2014/main" id="{27E6E57B-D512-46FD-BABE-9EB0BD4B82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082" y="1514618"/>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 11">
            <a:hlinkClick r:id="rId10" tooltip="OBSTRUCTION DES VOIES AERIENNES"/>
            <a:extLst>
              <a:ext uri="{FF2B5EF4-FFF2-40B4-BE49-F238E27FC236}">
                <a16:creationId xmlns:a16="http://schemas.microsoft.com/office/drawing/2014/main" id="{36468237-D8B9-4FD5-A269-D43AEB391B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0078" y="2833483"/>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 13">
            <a:hlinkClick r:id="rId12" tooltip="PERTE DE CONNAISSANCE"/>
            <a:extLst>
              <a:ext uri="{FF2B5EF4-FFF2-40B4-BE49-F238E27FC236}">
                <a16:creationId xmlns:a16="http://schemas.microsoft.com/office/drawing/2014/main" id="{4ACA837E-2107-4A22-BED0-D5684000D6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4505" y="2833483"/>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 15">
            <a:hlinkClick r:id="rId14" tooltip="PLAIE"/>
            <a:extLst>
              <a:ext uri="{FF2B5EF4-FFF2-40B4-BE49-F238E27FC236}">
                <a16:creationId xmlns:a16="http://schemas.microsoft.com/office/drawing/2014/main" id="{EAC3342A-2B55-48B6-A431-87C670F1A3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85082" y="2833483"/>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 17">
            <a:hlinkClick r:id="rId16" tooltip="TRAUMATISME"/>
            <a:extLst>
              <a:ext uri="{FF2B5EF4-FFF2-40B4-BE49-F238E27FC236}">
                <a16:creationId xmlns:a16="http://schemas.microsoft.com/office/drawing/2014/main" id="{B0E26B10-9E8A-47D1-B242-9D21475BC67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0078" y="4152347"/>
            <a:ext cx="1888990" cy="1079423"/>
          </a:xfrm>
          <a:prstGeom prst="rect">
            <a:avLst/>
          </a:prstGeom>
          <a:solidFill>
            <a:srgbClr val="FFFFFF">
              <a:shade val="85000"/>
            </a:srgbClr>
          </a:solidFill>
          <a:ln w="5715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893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C1EFF5-C9C8-4AF0-AF13-6F2B9299B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858000" cy="776750"/>
          </a:xfrm>
          <a:prstGeom prst="rect">
            <a:avLst/>
          </a:prstGeom>
        </p:spPr>
      </p:pic>
      <p:sp>
        <p:nvSpPr>
          <p:cNvPr id="4" name="Sous-titre 4">
            <a:extLst>
              <a:ext uri="{FF2B5EF4-FFF2-40B4-BE49-F238E27FC236}">
                <a16:creationId xmlns:a16="http://schemas.microsoft.com/office/drawing/2014/main" id="{E955F4D7-14E7-4A0B-A040-3C71768C47FE}"/>
              </a:ext>
            </a:extLst>
          </p:cNvPr>
          <p:cNvSpPr>
            <a:spLocks noGrp="1"/>
          </p:cNvSpPr>
          <p:nvPr>
            <p:ph type="subTitle" idx="1"/>
          </p:nvPr>
        </p:nvSpPr>
        <p:spPr>
          <a:xfrm>
            <a:off x="1253614" y="0"/>
            <a:ext cx="4041955" cy="442453"/>
          </a:xfrm>
        </p:spPr>
        <p:txBody>
          <a:bodyPr anchor="ctr">
            <a:noAutofit/>
          </a:bodyPr>
          <a:lstStyle/>
          <a:p>
            <a:pPr algn="l"/>
            <a:r>
              <a:rPr lang="fr-FR" sz="2800" b="1" dirty="0">
                <a:solidFill>
                  <a:schemeClr val="bg1"/>
                </a:solidFill>
                <a:sym typeface="Wingdings 3" panose="05040102010807070707" pitchFamily="18" charset="2"/>
              </a:rPr>
              <a:t>FORMATIONS APS (1/2)</a:t>
            </a:r>
            <a:endParaRPr lang="fr-FR" sz="2800" b="1" dirty="0">
              <a:solidFill>
                <a:schemeClr val="bg1"/>
              </a:solidFill>
            </a:endParaRPr>
          </a:p>
        </p:txBody>
      </p:sp>
      <p:sp>
        <p:nvSpPr>
          <p:cNvPr id="10" name="Flèche : droite 9">
            <a:hlinkClick r:id="rId3" action="ppaction://hlinksldjump" tooltip="2"/>
            <a:extLst>
              <a:ext uri="{FF2B5EF4-FFF2-40B4-BE49-F238E27FC236}">
                <a16:creationId xmlns:a16="http://schemas.microsoft.com/office/drawing/2014/main" id="{84B61F5B-5B6C-4707-9955-FFC9E2B1EED6}"/>
              </a:ext>
            </a:extLst>
          </p:cNvPr>
          <p:cNvSpPr/>
          <p:nvPr/>
        </p:nvSpPr>
        <p:spPr>
          <a:xfrm>
            <a:off x="6367000"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2</a:t>
            </a:r>
          </a:p>
        </p:txBody>
      </p:sp>
      <p:sp>
        <p:nvSpPr>
          <p:cNvPr id="22" name="Sous-titre 4">
            <a:extLst>
              <a:ext uri="{FF2B5EF4-FFF2-40B4-BE49-F238E27FC236}">
                <a16:creationId xmlns:a16="http://schemas.microsoft.com/office/drawing/2014/main" id="{9E286C22-2E4C-438A-BE1B-445E6544A09A}"/>
              </a:ext>
            </a:extLst>
          </p:cNvPr>
          <p:cNvSpPr txBox="1">
            <a:spLocks/>
          </p:cNvSpPr>
          <p:nvPr/>
        </p:nvSpPr>
        <p:spPr>
          <a:xfrm>
            <a:off x="2853811" y="965022"/>
            <a:ext cx="3866843" cy="304476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Bulletin officiel n°30 du 25/08/2016 :</a:t>
            </a:r>
          </a:p>
          <a:p>
            <a:pPr algn="just">
              <a:lnSpc>
                <a:spcPct val="107000"/>
              </a:lnSpc>
              <a:spcAft>
                <a:spcPts val="800"/>
              </a:spcAft>
            </a:pPr>
            <a:r>
              <a:rPr lang="fr-FR" sz="1400" i="1" dirty="0">
                <a:solidFill>
                  <a:srgbClr val="000000"/>
                </a:solidFill>
                <a:ea typeface="Times New Roman" panose="02020603050405020304" pitchFamily="18" charset="0"/>
                <a:cs typeface="Times New Roman" panose="02020603050405020304" pitchFamily="18" charset="0"/>
              </a:rPr>
              <a:t>"L'enseignement Apprendre à porter secours (APS) comporte un apprentissage des principes simples pour porter secours, intégré dans les programmes scolaires de l'école et tient compte du développement et de l'autonomie de l'enfant.</a:t>
            </a:r>
            <a:r>
              <a:rPr lang="fr-FR" sz="1400" i="1" dirty="0">
                <a:ea typeface="Times New Roman" panose="02020603050405020304" pitchFamily="18" charset="0"/>
                <a:cs typeface="Times New Roman" panose="02020603050405020304" pitchFamily="18" charset="0"/>
              </a:rPr>
              <a:t> </a:t>
            </a:r>
            <a:r>
              <a:rPr lang="fr-FR" sz="1400" i="1" dirty="0">
                <a:solidFill>
                  <a:srgbClr val="000000"/>
                </a:solidFill>
                <a:ea typeface="Times New Roman" panose="02020603050405020304" pitchFamily="18" charset="0"/>
              </a:rPr>
              <a:t>L'enseignement APS est dispensé par des enseignants qui ont eu une formation initiale, pour être titulaires du certificat de compétences de citoyen de sécurité civile - PSC1, et continue assurée par des formateurs en secourisme."</a:t>
            </a:r>
            <a:endParaRPr lang="fr-FR" sz="1400" b="1" i="1" dirty="0">
              <a:solidFill>
                <a:schemeClr val="accent5">
                  <a:lumMod val="75000"/>
                </a:schemeClr>
              </a:solidFill>
            </a:endParaRPr>
          </a:p>
        </p:txBody>
      </p:sp>
      <p:pic>
        <p:nvPicPr>
          <p:cNvPr id="23" name="Image 22">
            <a:extLst>
              <a:ext uri="{FF2B5EF4-FFF2-40B4-BE49-F238E27FC236}">
                <a16:creationId xmlns:a16="http://schemas.microsoft.com/office/drawing/2014/main" id="{8FCC20E6-D2EB-4977-8E85-D1928A1F9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0" y="989443"/>
            <a:ext cx="2160636" cy="3020346"/>
          </a:xfrm>
          <a:prstGeom prst="rect">
            <a:avLst/>
          </a:prstGeom>
          <a:solidFill>
            <a:srgbClr val="FFFFFF">
              <a:shade val="85000"/>
            </a:srgbClr>
          </a:solidFill>
          <a:ln w="76200" cap="sq">
            <a:solidFill>
              <a:srgbClr val="3DBFD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Sous-titre 4">
            <a:extLst>
              <a:ext uri="{FF2B5EF4-FFF2-40B4-BE49-F238E27FC236}">
                <a16:creationId xmlns:a16="http://schemas.microsoft.com/office/drawing/2014/main" id="{B05C9AF7-8004-4046-A0D2-0777C4ECC152}"/>
              </a:ext>
            </a:extLst>
          </p:cNvPr>
          <p:cNvSpPr txBox="1">
            <a:spLocks/>
          </p:cNvSpPr>
          <p:nvPr/>
        </p:nvSpPr>
        <p:spPr>
          <a:xfrm>
            <a:off x="1" y="5192193"/>
            <a:ext cx="6857998" cy="262560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fr-FR" sz="1600" b="1" dirty="0">
                <a:solidFill>
                  <a:srgbClr val="2E3191"/>
                </a:solidFill>
                <a:sym typeface="Wingdings 3" panose="05040102010807070707" pitchFamily="18" charset="2"/>
              </a:rPr>
              <a:t></a:t>
            </a:r>
            <a:r>
              <a:rPr lang="fr-FR" sz="1600" b="1" dirty="0">
                <a:solidFill>
                  <a:srgbClr val="2E3191"/>
                </a:solidFill>
              </a:rPr>
              <a:t> La formation initiale de formateur APS (8H) :</a:t>
            </a:r>
          </a:p>
          <a:p>
            <a:pPr algn="just"/>
            <a:r>
              <a:rPr lang="fr-FR" sz="1400" b="1" u="sng" dirty="0">
                <a:solidFill>
                  <a:srgbClr val="000000"/>
                </a:solidFill>
              </a:rPr>
              <a:t>Les objectifs :</a:t>
            </a:r>
          </a:p>
          <a:p>
            <a:pPr marL="285750" indent="-285750" algn="just">
              <a:buFont typeface="Wingdings" panose="05000000000000000000" pitchFamily="2" charset="2"/>
              <a:buChar char="q"/>
            </a:pPr>
            <a:r>
              <a:rPr lang="fr-FR" sz="1400" dirty="0">
                <a:solidFill>
                  <a:srgbClr val="000000"/>
                </a:solidFill>
              </a:rPr>
              <a:t>Acquérir des compétences de formateurs pour développer une méthodologie  et des pratiques relatives à l’enseignement du programme "Apprendre à Porter Secours"</a:t>
            </a:r>
          </a:p>
          <a:p>
            <a:pPr algn="just"/>
            <a:r>
              <a:rPr lang="fr-FR" sz="1400" b="1" u="sng" dirty="0">
                <a:solidFill>
                  <a:srgbClr val="000000"/>
                </a:solidFill>
              </a:rPr>
              <a:t>Le contenu :</a:t>
            </a:r>
          </a:p>
          <a:p>
            <a:pPr marL="285750" indent="-285750" algn="just">
              <a:buFont typeface="Wingdings" panose="05000000000000000000" pitchFamily="2" charset="2"/>
              <a:buChar char="q"/>
            </a:pPr>
            <a:r>
              <a:rPr lang="fr-FR" sz="1400" dirty="0">
                <a:solidFill>
                  <a:srgbClr val="000000"/>
                </a:solidFill>
              </a:rPr>
              <a:t>Connaissance des textes officiels relatif au programme APS</a:t>
            </a:r>
          </a:p>
          <a:p>
            <a:pPr marL="285750" indent="-285750" algn="just">
              <a:buFont typeface="Wingdings" panose="05000000000000000000" pitchFamily="2" charset="2"/>
              <a:buChar char="q"/>
            </a:pPr>
            <a:r>
              <a:rPr lang="fr-FR" sz="1400" dirty="0">
                <a:solidFill>
                  <a:srgbClr val="000000"/>
                </a:solidFill>
              </a:rPr>
              <a:t>Connaissance et maitrise des techniques pédagogiques</a:t>
            </a:r>
          </a:p>
          <a:p>
            <a:pPr marL="285750" indent="-285750" algn="just">
              <a:buFont typeface="Wingdings" panose="05000000000000000000" pitchFamily="2" charset="2"/>
              <a:buChar char="q"/>
            </a:pPr>
            <a:r>
              <a:rPr lang="fr-FR" sz="1400" dirty="0">
                <a:solidFill>
                  <a:srgbClr val="000000"/>
                </a:solidFill>
              </a:rPr>
              <a:t>Conception et structuration d’une journée de formation</a:t>
            </a:r>
          </a:p>
          <a:p>
            <a:pPr marL="285750" indent="-285750" algn="just">
              <a:buFont typeface="Wingdings" panose="05000000000000000000" pitchFamily="2" charset="2"/>
              <a:buChar char="q"/>
            </a:pPr>
            <a:r>
              <a:rPr lang="fr-FR" sz="1400" dirty="0">
                <a:solidFill>
                  <a:srgbClr val="000000"/>
                </a:solidFill>
              </a:rPr>
              <a:t>Appropriation d’outils et supports pédagogiques</a:t>
            </a:r>
          </a:p>
        </p:txBody>
      </p:sp>
      <p:sp>
        <p:nvSpPr>
          <p:cNvPr id="25" name="Rectangle : coins arrondis 24">
            <a:extLst>
              <a:ext uri="{FF2B5EF4-FFF2-40B4-BE49-F238E27FC236}">
                <a16:creationId xmlns:a16="http://schemas.microsoft.com/office/drawing/2014/main" id="{7D3EAED2-086D-4FA1-9A89-E22590F850E1}"/>
              </a:ext>
            </a:extLst>
          </p:cNvPr>
          <p:cNvSpPr/>
          <p:nvPr/>
        </p:nvSpPr>
        <p:spPr>
          <a:xfrm>
            <a:off x="137344" y="8015753"/>
            <a:ext cx="6583311" cy="368710"/>
          </a:xfrm>
          <a:prstGeom prst="roundRect">
            <a:avLst/>
          </a:prstGeom>
          <a:solidFill>
            <a:srgbClr val="3DBFD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MAQUETTE DE LA FORMATION </a:t>
            </a:r>
            <a:r>
              <a:rPr lang="fr-FR" sz="1400" b="1" dirty="0">
                <a:sym typeface="Wingdings 3" panose="05040102010807070707" pitchFamily="18" charset="2"/>
              </a:rPr>
              <a:t></a:t>
            </a:r>
            <a:endParaRPr lang="fr-FR" sz="1400" b="1" dirty="0"/>
          </a:p>
        </p:txBody>
      </p:sp>
      <p:sp>
        <p:nvSpPr>
          <p:cNvPr id="26" name="Sous-titre 4">
            <a:extLst>
              <a:ext uri="{FF2B5EF4-FFF2-40B4-BE49-F238E27FC236}">
                <a16:creationId xmlns:a16="http://schemas.microsoft.com/office/drawing/2014/main" id="{8E858EA9-E47C-4240-AEBC-979501DF48A6}"/>
              </a:ext>
            </a:extLst>
          </p:cNvPr>
          <p:cNvSpPr txBox="1">
            <a:spLocks/>
          </p:cNvSpPr>
          <p:nvPr/>
        </p:nvSpPr>
        <p:spPr>
          <a:xfrm>
            <a:off x="0" y="4236859"/>
            <a:ext cx="6857999" cy="744794"/>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400" b="1"/>
              <a:t>Pour apporter des réponses pédagogiques aux enseignants du 1</a:t>
            </a:r>
            <a:r>
              <a:rPr lang="fr-FR" sz="1400" b="1" baseline="30000"/>
              <a:t>er</a:t>
            </a:r>
            <a:r>
              <a:rPr lang="fr-FR" sz="1400" b="1"/>
              <a:t> degré et leur permettre de mettre en œuvre cet enseignement, l’UGSEL propose une formation initiale et continue de formateur APS :</a:t>
            </a:r>
            <a:endParaRPr lang="fr-FR" sz="1400" b="1" dirty="0"/>
          </a:p>
        </p:txBody>
      </p:sp>
      <p:sp>
        <p:nvSpPr>
          <p:cNvPr id="27" name="Flèche : droite 26">
            <a:hlinkClick r:id="rId5" action="ppaction://hlinksldjump" tooltip="RETOUR ACCUEIL"/>
            <a:extLst>
              <a:ext uri="{FF2B5EF4-FFF2-40B4-BE49-F238E27FC236}">
                <a16:creationId xmlns:a16="http://schemas.microsoft.com/office/drawing/2014/main" id="{C78D4E73-92C0-49E4-AC89-B7FDDD1200FF}"/>
              </a:ext>
            </a:extLst>
          </p:cNvPr>
          <p:cNvSpPr/>
          <p:nvPr/>
        </p:nvSpPr>
        <p:spPr>
          <a:xfrm flipH="1">
            <a:off x="5810871" y="261372"/>
            <a:ext cx="432000" cy="442452"/>
          </a:xfrm>
          <a:prstGeom prst="rightArrow">
            <a:avLst/>
          </a:prstGeom>
          <a:solidFill>
            <a:srgbClr val="2E319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endParaRPr>
          </a:p>
        </p:txBody>
      </p:sp>
      <p:sp>
        <p:nvSpPr>
          <p:cNvPr id="15" name="Rectangle : coins arrondis 14">
            <a:extLst>
              <a:ext uri="{FF2B5EF4-FFF2-40B4-BE49-F238E27FC236}">
                <a16:creationId xmlns:a16="http://schemas.microsoft.com/office/drawing/2014/main" id="{8EC4E38D-6358-4022-BFB4-98B0DDAA94CE}"/>
              </a:ext>
            </a:extLst>
          </p:cNvPr>
          <p:cNvSpPr/>
          <p:nvPr/>
        </p:nvSpPr>
        <p:spPr>
          <a:xfrm>
            <a:off x="137344" y="8498995"/>
            <a:ext cx="6583311" cy="368710"/>
          </a:xfrm>
          <a:prstGeom prst="roundRect">
            <a:avLst/>
          </a:prstGeom>
          <a:solidFill>
            <a:srgbClr val="3DBFD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ym typeface="Wingdings 3" panose="05040102010807070707" pitchFamily="18" charset="2"/>
              </a:rPr>
              <a:t></a:t>
            </a:r>
            <a:r>
              <a:rPr lang="fr-FR" sz="1400" b="1" dirty="0"/>
              <a:t> TÉLÉCHARGER LA FICHE D’INSCRIPTION À LA FORMATION </a:t>
            </a:r>
            <a:r>
              <a:rPr lang="fr-FR" sz="1400" b="1" dirty="0">
                <a:sym typeface="Wingdings 3" panose="05040102010807070707" pitchFamily="18" charset="2"/>
              </a:rPr>
              <a:t></a:t>
            </a:r>
            <a:endParaRPr lang="fr-FR" sz="1400" b="1" dirty="0"/>
          </a:p>
        </p:txBody>
      </p:sp>
      <p:sp>
        <p:nvSpPr>
          <p:cNvPr id="16" name="Rectangle : coins arrondis 15">
            <a:hlinkClick r:id="rId6"/>
            <a:extLst>
              <a:ext uri="{FF2B5EF4-FFF2-40B4-BE49-F238E27FC236}">
                <a16:creationId xmlns:a16="http://schemas.microsoft.com/office/drawing/2014/main" id="{7AC4C625-A739-4AC4-B95D-0761EB49C8CC}"/>
              </a:ext>
            </a:extLst>
          </p:cNvPr>
          <p:cNvSpPr/>
          <p:nvPr/>
        </p:nvSpPr>
        <p:spPr>
          <a:xfrm>
            <a:off x="137343" y="8982237"/>
            <a:ext cx="6583311" cy="368710"/>
          </a:xfrm>
          <a:prstGeom prst="roundRect">
            <a:avLst/>
          </a:prstGeom>
          <a:solidFill>
            <a:srgbClr val="3DBFD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 CONTACTER LE RESPONSABLE DE LA FORMATION @</a:t>
            </a:r>
          </a:p>
        </p:txBody>
      </p:sp>
    </p:spTree>
    <p:extLst>
      <p:ext uri="{BB962C8B-B14F-4D97-AF65-F5344CB8AC3E}">
        <p14:creationId xmlns:p14="http://schemas.microsoft.com/office/powerpoint/2010/main" val="19110924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1752</Words>
  <Application>Microsoft Office PowerPoint</Application>
  <PresentationFormat>Format A4 (210 x 297 mm)</PresentationFormat>
  <Paragraphs>210</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PRUNIER</dc:creator>
  <cp:lastModifiedBy>Laurent PRUNIER</cp:lastModifiedBy>
  <cp:revision>54</cp:revision>
  <dcterms:created xsi:type="dcterms:W3CDTF">2020-12-05T09:50:48Z</dcterms:created>
  <dcterms:modified xsi:type="dcterms:W3CDTF">2020-12-07T11:37:47Z</dcterms:modified>
</cp:coreProperties>
</file>